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5"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950FCBC-2D34-4217-9CBA-6395950AB270}" type="datetimeFigureOut">
              <a:rPr lang="en-US" smtClean="0"/>
              <a:t>09/16/2021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73E83-27DC-4199-A69D-1AF4A0DD9C97}" type="slidenum">
              <a:rPr lang="en-US" smtClean="0"/>
              <a:t>‹#›</a:t>
            </a:fld>
            <a:endParaRPr lang="en-US"/>
          </a:p>
        </p:txBody>
      </p:sp>
    </p:spTree>
    <p:extLst>
      <p:ext uri="{BB962C8B-B14F-4D97-AF65-F5344CB8AC3E}">
        <p14:creationId xmlns:p14="http://schemas.microsoft.com/office/powerpoint/2010/main" val="4178811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50FCBC-2D34-4217-9CBA-6395950AB270}" type="datetimeFigureOut">
              <a:rPr lang="en-US" smtClean="0"/>
              <a:t>09/16/2021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73E83-27DC-4199-A69D-1AF4A0DD9C97}" type="slidenum">
              <a:rPr lang="en-US" smtClean="0"/>
              <a:t>‹#›</a:t>
            </a:fld>
            <a:endParaRPr lang="en-US"/>
          </a:p>
        </p:txBody>
      </p:sp>
    </p:spTree>
    <p:extLst>
      <p:ext uri="{BB962C8B-B14F-4D97-AF65-F5344CB8AC3E}">
        <p14:creationId xmlns:p14="http://schemas.microsoft.com/office/powerpoint/2010/main" val="3107237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50FCBC-2D34-4217-9CBA-6395950AB270}" type="datetimeFigureOut">
              <a:rPr lang="en-US" smtClean="0"/>
              <a:t>09/16/2021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73E83-27DC-4199-A69D-1AF4A0DD9C97}" type="slidenum">
              <a:rPr lang="en-US" smtClean="0"/>
              <a:t>‹#›</a:t>
            </a:fld>
            <a:endParaRPr lang="en-US"/>
          </a:p>
        </p:txBody>
      </p:sp>
    </p:spTree>
    <p:extLst>
      <p:ext uri="{BB962C8B-B14F-4D97-AF65-F5344CB8AC3E}">
        <p14:creationId xmlns:p14="http://schemas.microsoft.com/office/powerpoint/2010/main" val="756513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50FCBC-2D34-4217-9CBA-6395950AB270}" type="datetimeFigureOut">
              <a:rPr lang="en-US" smtClean="0"/>
              <a:t>09/16/2021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73E83-27DC-4199-A69D-1AF4A0DD9C97}" type="slidenum">
              <a:rPr lang="en-US" smtClean="0"/>
              <a:t>‹#›</a:t>
            </a:fld>
            <a:endParaRPr lang="en-US"/>
          </a:p>
        </p:txBody>
      </p:sp>
    </p:spTree>
    <p:extLst>
      <p:ext uri="{BB962C8B-B14F-4D97-AF65-F5344CB8AC3E}">
        <p14:creationId xmlns:p14="http://schemas.microsoft.com/office/powerpoint/2010/main" val="2386553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50FCBC-2D34-4217-9CBA-6395950AB270}" type="datetimeFigureOut">
              <a:rPr lang="en-US" smtClean="0"/>
              <a:t>09/16/2021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73E83-27DC-4199-A69D-1AF4A0DD9C97}" type="slidenum">
              <a:rPr lang="en-US" smtClean="0"/>
              <a:t>‹#›</a:t>
            </a:fld>
            <a:endParaRPr lang="en-US"/>
          </a:p>
        </p:txBody>
      </p:sp>
    </p:spTree>
    <p:extLst>
      <p:ext uri="{BB962C8B-B14F-4D97-AF65-F5344CB8AC3E}">
        <p14:creationId xmlns:p14="http://schemas.microsoft.com/office/powerpoint/2010/main" val="1290004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950FCBC-2D34-4217-9CBA-6395950AB270}" type="datetimeFigureOut">
              <a:rPr lang="en-US" smtClean="0"/>
              <a:t>09/16/2021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273E83-27DC-4199-A69D-1AF4A0DD9C97}" type="slidenum">
              <a:rPr lang="en-US" smtClean="0"/>
              <a:t>‹#›</a:t>
            </a:fld>
            <a:endParaRPr lang="en-US"/>
          </a:p>
        </p:txBody>
      </p:sp>
    </p:spTree>
    <p:extLst>
      <p:ext uri="{BB962C8B-B14F-4D97-AF65-F5344CB8AC3E}">
        <p14:creationId xmlns:p14="http://schemas.microsoft.com/office/powerpoint/2010/main" val="3018830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950FCBC-2D34-4217-9CBA-6395950AB270}" type="datetimeFigureOut">
              <a:rPr lang="en-US" smtClean="0"/>
              <a:t>09/16/2021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273E83-27DC-4199-A69D-1AF4A0DD9C97}" type="slidenum">
              <a:rPr lang="en-US" smtClean="0"/>
              <a:t>‹#›</a:t>
            </a:fld>
            <a:endParaRPr lang="en-US"/>
          </a:p>
        </p:txBody>
      </p:sp>
    </p:spTree>
    <p:extLst>
      <p:ext uri="{BB962C8B-B14F-4D97-AF65-F5344CB8AC3E}">
        <p14:creationId xmlns:p14="http://schemas.microsoft.com/office/powerpoint/2010/main" val="1164755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950FCBC-2D34-4217-9CBA-6395950AB270}" type="datetimeFigureOut">
              <a:rPr lang="en-US" smtClean="0"/>
              <a:t>09/16/2021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273E83-27DC-4199-A69D-1AF4A0DD9C97}" type="slidenum">
              <a:rPr lang="en-US" smtClean="0"/>
              <a:t>‹#›</a:t>
            </a:fld>
            <a:endParaRPr lang="en-US"/>
          </a:p>
        </p:txBody>
      </p:sp>
    </p:spTree>
    <p:extLst>
      <p:ext uri="{BB962C8B-B14F-4D97-AF65-F5344CB8AC3E}">
        <p14:creationId xmlns:p14="http://schemas.microsoft.com/office/powerpoint/2010/main" val="184854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50FCBC-2D34-4217-9CBA-6395950AB270}" type="datetimeFigureOut">
              <a:rPr lang="en-US" smtClean="0"/>
              <a:t>09/16/2021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273E83-27DC-4199-A69D-1AF4A0DD9C97}" type="slidenum">
              <a:rPr lang="en-US" smtClean="0"/>
              <a:t>‹#›</a:t>
            </a:fld>
            <a:endParaRPr lang="en-US"/>
          </a:p>
        </p:txBody>
      </p:sp>
    </p:spTree>
    <p:extLst>
      <p:ext uri="{BB962C8B-B14F-4D97-AF65-F5344CB8AC3E}">
        <p14:creationId xmlns:p14="http://schemas.microsoft.com/office/powerpoint/2010/main" val="1232836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50FCBC-2D34-4217-9CBA-6395950AB270}" type="datetimeFigureOut">
              <a:rPr lang="en-US" smtClean="0"/>
              <a:t>09/16/2021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273E83-27DC-4199-A69D-1AF4A0DD9C97}" type="slidenum">
              <a:rPr lang="en-US" smtClean="0"/>
              <a:t>‹#›</a:t>
            </a:fld>
            <a:endParaRPr lang="en-US"/>
          </a:p>
        </p:txBody>
      </p:sp>
    </p:spTree>
    <p:extLst>
      <p:ext uri="{BB962C8B-B14F-4D97-AF65-F5344CB8AC3E}">
        <p14:creationId xmlns:p14="http://schemas.microsoft.com/office/powerpoint/2010/main" val="2725132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50FCBC-2D34-4217-9CBA-6395950AB270}" type="datetimeFigureOut">
              <a:rPr lang="en-US" smtClean="0"/>
              <a:t>09/16/2021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273E83-27DC-4199-A69D-1AF4A0DD9C97}" type="slidenum">
              <a:rPr lang="en-US" smtClean="0"/>
              <a:t>‹#›</a:t>
            </a:fld>
            <a:endParaRPr lang="en-US"/>
          </a:p>
        </p:txBody>
      </p:sp>
    </p:spTree>
    <p:extLst>
      <p:ext uri="{BB962C8B-B14F-4D97-AF65-F5344CB8AC3E}">
        <p14:creationId xmlns:p14="http://schemas.microsoft.com/office/powerpoint/2010/main" val="4194168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50FCBC-2D34-4217-9CBA-6395950AB270}" type="datetimeFigureOut">
              <a:rPr lang="en-US" smtClean="0"/>
              <a:t>09/16/2021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273E83-27DC-4199-A69D-1AF4A0DD9C97}" type="slidenum">
              <a:rPr lang="en-US" smtClean="0"/>
              <a:t>‹#›</a:t>
            </a:fld>
            <a:endParaRPr lang="en-US"/>
          </a:p>
        </p:txBody>
      </p:sp>
    </p:spTree>
    <p:extLst>
      <p:ext uri="{BB962C8B-B14F-4D97-AF65-F5344CB8AC3E}">
        <p14:creationId xmlns:p14="http://schemas.microsoft.com/office/powerpoint/2010/main" val="331056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47335" y="249001"/>
            <a:ext cx="6096000" cy="954107"/>
          </a:xfrm>
          <a:prstGeom prst="rect">
            <a:avLst/>
          </a:prstGeom>
          <a:noFill/>
        </p:spPr>
        <p:txBody>
          <a:bodyPr wrap="square" rtlCol="0">
            <a:spAutoFit/>
          </a:bodyPr>
          <a:lstStyle/>
          <a:p>
            <a:r>
              <a:rPr lang="en-US" sz="2800" b="1" u="sng" dirty="0" err="1">
                <a:solidFill>
                  <a:srgbClr val="FF0000"/>
                </a:solidFill>
                <a:latin typeface="Berlin Sans FB" panose="020E0602020502020306" pitchFamily="34" charset="0"/>
                <a:cs typeface="Arial" pitchFamily="34" charset="0"/>
              </a:rPr>
              <a:t>Chương</a:t>
            </a:r>
            <a:r>
              <a:rPr lang="en-US" sz="2800" b="1" u="sng" dirty="0">
                <a:solidFill>
                  <a:srgbClr val="FF0000"/>
                </a:solidFill>
                <a:latin typeface="Berlin Sans FB" panose="020E0602020502020306" pitchFamily="34" charset="0"/>
                <a:cs typeface="Arial" pitchFamily="34" charset="0"/>
              </a:rPr>
              <a:t> 2</a:t>
            </a:r>
            <a:r>
              <a:rPr lang="en-US" sz="2800" b="1" dirty="0">
                <a:solidFill>
                  <a:srgbClr val="FF0000"/>
                </a:solidFill>
                <a:latin typeface="Berlin Sans FB" panose="020E0602020502020306" pitchFamily="34" charset="0"/>
                <a:cs typeface="Arial" pitchFamily="34" charset="0"/>
              </a:rPr>
              <a:t>: </a:t>
            </a:r>
            <a:r>
              <a:rPr lang="en-US" sz="2800" b="1" dirty="0" err="1">
                <a:solidFill>
                  <a:srgbClr val="FF0000"/>
                </a:solidFill>
                <a:latin typeface="Berlin Sans FB" panose="020E0602020502020306" pitchFamily="34" charset="0"/>
                <a:cs typeface="Arial" pitchFamily="34" charset="0"/>
              </a:rPr>
              <a:t>Thức</a:t>
            </a:r>
            <a:r>
              <a:rPr lang="en-US" sz="2800" b="1" dirty="0">
                <a:solidFill>
                  <a:srgbClr val="FF0000"/>
                </a:solidFill>
                <a:latin typeface="Berlin Sans FB" panose="020E0602020502020306" pitchFamily="34" charset="0"/>
                <a:cs typeface="Arial" pitchFamily="34" charset="0"/>
              </a:rPr>
              <a:t> </a:t>
            </a:r>
            <a:r>
              <a:rPr lang="en-US" sz="2800" b="1" dirty="0" err="1">
                <a:solidFill>
                  <a:srgbClr val="FF0000"/>
                </a:solidFill>
                <a:latin typeface="Berlin Sans FB" panose="020E0602020502020306" pitchFamily="34" charset="0"/>
                <a:cs typeface="Arial" pitchFamily="34" charset="0"/>
              </a:rPr>
              <a:t>ăn</a:t>
            </a:r>
            <a:r>
              <a:rPr lang="en-US" sz="2800" b="1" dirty="0">
                <a:solidFill>
                  <a:srgbClr val="FF0000"/>
                </a:solidFill>
                <a:latin typeface="Berlin Sans FB" panose="020E0602020502020306" pitchFamily="34" charset="0"/>
                <a:cs typeface="Arial" pitchFamily="34" charset="0"/>
              </a:rPr>
              <a:t> </a:t>
            </a:r>
            <a:r>
              <a:rPr lang="en-US" sz="2800" b="1" dirty="0" err="1">
                <a:solidFill>
                  <a:srgbClr val="FF0000"/>
                </a:solidFill>
                <a:latin typeface="Berlin Sans FB" panose="020E0602020502020306" pitchFamily="34" charset="0"/>
                <a:cs typeface="Arial" pitchFamily="34" charset="0"/>
              </a:rPr>
              <a:t>chăn</a:t>
            </a:r>
            <a:r>
              <a:rPr lang="en-US" sz="2800" b="1" dirty="0">
                <a:solidFill>
                  <a:srgbClr val="FF0000"/>
                </a:solidFill>
                <a:latin typeface="Berlin Sans FB" panose="020E0602020502020306" pitchFamily="34" charset="0"/>
                <a:cs typeface="Arial" pitchFamily="34" charset="0"/>
              </a:rPr>
              <a:t> </a:t>
            </a:r>
            <a:r>
              <a:rPr lang="en-US" sz="2800" b="1" dirty="0" err="1">
                <a:solidFill>
                  <a:srgbClr val="FF0000"/>
                </a:solidFill>
                <a:latin typeface="Berlin Sans FB" panose="020E0602020502020306" pitchFamily="34" charset="0"/>
                <a:cs typeface="Arial" pitchFamily="34" charset="0"/>
              </a:rPr>
              <a:t>nuôi</a:t>
            </a:r>
            <a:r>
              <a:rPr lang="en-US" sz="2800" b="1" dirty="0">
                <a:solidFill>
                  <a:srgbClr val="FF0000"/>
                </a:solidFill>
                <a:latin typeface="Berlin Sans FB" panose="020E0602020502020306" pitchFamily="34" charset="0"/>
                <a:cs typeface="Arial" pitchFamily="34" charset="0"/>
              </a:rPr>
              <a:t>.</a:t>
            </a:r>
            <a:endParaRPr lang="en-US" sz="2800" dirty="0">
              <a:solidFill>
                <a:srgbClr val="FF0000"/>
              </a:solidFill>
              <a:latin typeface="Berlin Sans FB" panose="020E0602020502020306" pitchFamily="34" charset="0"/>
              <a:cs typeface="Arial" pitchFamily="34" charset="0"/>
            </a:endParaRPr>
          </a:p>
          <a:p>
            <a:endParaRPr lang="en-US" sz="2800" dirty="0">
              <a:solidFill>
                <a:srgbClr val="FF0000"/>
              </a:solidFill>
              <a:latin typeface="Berlin Sans FB" panose="020E0602020502020306" pitchFamily="34" charset="0"/>
              <a:cs typeface="Arial" pitchFamily="34" charset="0"/>
            </a:endParaRPr>
          </a:p>
        </p:txBody>
      </p:sp>
      <p:sp>
        <p:nvSpPr>
          <p:cNvPr id="5" name="TextBox 4"/>
          <p:cNvSpPr txBox="1"/>
          <p:nvPr/>
        </p:nvSpPr>
        <p:spPr>
          <a:xfrm>
            <a:off x="1447800" y="831134"/>
            <a:ext cx="5867400" cy="800219"/>
          </a:xfrm>
          <a:prstGeom prst="rect">
            <a:avLst/>
          </a:prstGeom>
          <a:noFill/>
        </p:spPr>
        <p:txBody>
          <a:bodyPr wrap="square" rtlCol="0">
            <a:spAutoFit/>
          </a:bodyPr>
          <a:lstStyle/>
          <a:p>
            <a:r>
              <a:rPr lang="en-US" sz="2800" b="1" dirty="0" err="1">
                <a:latin typeface="Arial" pitchFamily="34" charset="0"/>
                <a:cs typeface="Arial" pitchFamily="34" charset="0"/>
              </a:rPr>
              <a:t>Bài</a:t>
            </a:r>
            <a:r>
              <a:rPr lang="en-US" sz="2800" b="1" dirty="0">
                <a:latin typeface="Arial" pitchFamily="34" charset="0"/>
                <a:cs typeface="Arial" pitchFamily="34" charset="0"/>
              </a:rPr>
              <a:t> 5: KHÁI NIỆM VỀ THỨC ĂN.</a:t>
            </a:r>
            <a:endParaRPr lang="en-US" sz="2800" dirty="0">
              <a:latin typeface="Arial" pitchFamily="34" charset="0"/>
              <a:cs typeface="Arial" pitchFamily="34" charset="0"/>
            </a:endParaRPr>
          </a:p>
          <a:p>
            <a:endParaRPr lang="en-US" dirty="0"/>
          </a:p>
        </p:txBody>
      </p:sp>
      <p:sp>
        <p:nvSpPr>
          <p:cNvPr id="6" name="TextBox 5"/>
          <p:cNvSpPr txBox="1"/>
          <p:nvPr/>
        </p:nvSpPr>
        <p:spPr>
          <a:xfrm>
            <a:off x="152400" y="1447800"/>
            <a:ext cx="5257800" cy="738664"/>
          </a:xfrm>
          <a:prstGeom prst="rect">
            <a:avLst/>
          </a:prstGeom>
          <a:noFill/>
        </p:spPr>
        <p:txBody>
          <a:bodyPr wrap="square" rtlCol="0">
            <a:spAutoFit/>
          </a:bodyPr>
          <a:lstStyle/>
          <a:p>
            <a:pPr lvl="0"/>
            <a:r>
              <a:rPr lang="nl-NL" sz="2400" b="1" dirty="0"/>
              <a:t>I</a:t>
            </a:r>
            <a:r>
              <a:rPr lang="nl-NL" sz="2400" b="1" dirty="0">
                <a:latin typeface="Arial" pitchFamily="34" charset="0"/>
                <a:cs typeface="Arial" pitchFamily="34" charset="0"/>
              </a:rPr>
              <a:t>. </a:t>
            </a:r>
            <a:r>
              <a:rPr lang="nl-NL" sz="2400" b="1" u="sng" dirty="0">
                <a:latin typeface="Arial" pitchFamily="34" charset="0"/>
                <a:cs typeface="Arial" pitchFamily="34" charset="0"/>
              </a:rPr>
              <a:t>Giá trị dinh dưỡng của thức ăn</a:t>
            </a:r>
            <a:r>
              <a:rPr lang="nl-NL" sz="2400" b="1" dirty="0">
                <a:latin typeface="Arial" pitchFamily="34" charset="0"/>
                <a:cs typeface="Arial" pitchFamily="34" charset="0"/>
              </a:rPr>
              <a:t>:</a:t>
            </a:r>
            <a:endParaRPr lang="en-US" sz="2400" dirty="0">
              <a:latin typeface="Arial" pitchFamily="34" charset="0"/>
              <a:cs typeface="Arial" pitchFamily="34" charset="0"/>
            </a:endParaRPr>
          </a:p>
          <a:p>
            <a:endParaRPr lang="en-US" dirty="0"/>
          </a:p>
        </p:txBody>
      </p:sp>
      <p:sp>
        <p:nvSpPr>
          <p:cNvPr id="7" name="TextBox 6"/>
          <p:cNvSpPr txBox="1"/>
          <p:nvPr/>
        </p:nvSpPr>
        <p:spPr>
          <a:xfrm>
            <a:off x="381000" y="1981200"/>
            <a:ext cx="8305800" cy="4801314"/>
          </a:xfrm>
          <a:prstGeom prst="rect">
            <a:avLst/>
          </a:prstGeom>
          <a:noFill/>
        </p:spPr>
        <p:txBody>
          <a:bodyPr wrap="square" rtlCol="0">
            <a:spAutoFit/>
          </a:bodyPr>
          <a:lstStyle/>
          <a:p>
            <a:pPr lvl="0"/>
            <a:r>
              <a:rPr lang="en-US" b="1" dirty="0"/>
              <a:t>  - </a:t>
            </a:r>
            <a:r>
              <a:rPr lang="nl-NL" sz="2400" dirty="0">
                <a:latin typeface="Arial" pitchFamily="34" charset="0"/>
                <a:cs typeface="Arial" pitchFamily="34" charset="0"/>
              </a:rPr>
              <a:t>Thức ăn cung cấp chất dinh dưỡng cho thú, giúp thú sống, tăng trưởng, sản xuất. Chất lượng của thức ăn được đánh giá qua giá trị dinh dưỡng của thức ăn.</a:t>
            </a:r>
            <a:endParaRPr lang="en-US" sz="2400" dirty="0">
              <a:latin typeface="Arial" pitchFamily="34" charset="0"/>
              <a:cs typeface="Arial" pitchFamily="34" charset="0"/>
            </a:endParaRPr>
          </a:p>
          <a:p>
            <a:pPr lvl="0"/>
            <a:r>
              <a:rPr lang="nl-NL" sz="2400" dirty="0">
                <a:latin typeface="Arial" pitchFamily="34" charset="0"/>
                <a:cs typeface="Arial" pitchFamily="34" charset="0"/>
              </a:rPr>
              <a:t> - Cách đánh giá giá trị dinh dưỡng thức ăn dựa vào:</a:t>
            </a:r>
            <a:endParaRPr lang="en-US" sz="2400" dirty="0">
              <a:latin typeface="Arial" pitchFamily="34" charset="0"/>
              <a:cs typeface="Arial" pitchFamily="34" charset="0"/>
            </a:endParaRPr>
          </a:p>
          <a:p>
            <a:r>
              <a:rPr lang="nl-NL" sz="2400" dirty="0">
                <a:latin typeface="Arial" pitchFamily="34" charset="0"/>
                <a:cs typeface="Arial" pitchFamily="34" charset="0"/>
              </a:rPr>
              <a:t>	+ Thành phần cấu tạo hóa học của thức ăn.</a:t>
            </a:r>
            <a:endParaRPr lang="en-US" sz="2400" dirty="0">
              <a:latin typeface="Arial" pitchFamily="34" charset="0"/>
              <a:cs typeface="Arial" pitchFamily="34" charset="0"/>
            </a:endParaRPr>
          </a:p>
          <a:p>
            <a:r>
              <a:rPr lang="nl-NL" sz="2400" dirty="0">
                <a:latin typeface="Arial" pitchFamily="34" charset="0"/>
                <a:cs typeface="Arial" pitchFamily="34" charset="0"/>
              </a:rPr>
              <a:t>	+ Sản phẩm chăn nuôi thu được khi cho vật nuôi ăn.</a:t>
            </a:r>
            <a:endParaRPr lang="en-US" sz="2400" dirty="0">
              <a:latin typeface="Arial" pitchFamily="34" charset="0"/>
              <a:cs typeface="Arial" pitchFamily="34" charset="0"/>
            </a:endParaRPr>
          </a:p>
          <a:p>
            <a:r>
              <a:rPr lang="nl-NL" sz="2400" dirty="0">
                <a:latin typeface="Arial" pitchFamily="34" charset="0"/>
                <a:cs typeface="Arial" pitchFamily="34" charset="0"/>
              </a:rPr>
              <a:t>	+ Tỉ lệ thức ăn được hấp thu trên thức ăn cung cấp.</a:t>
            </a:r>
            <a:endParaRPr lang="en-US" sz="2400" dirty="0">
              <a:latin typeface="Arial" pitchFamily="34" charset="0"/>
              <a:cs typeface="Arial" pitchFamily="34" charset="0"/>
            </a:endParaRPr>
          </a:p>
          <a:p>
            <a:r>
              <a:rPr lang="nl-NL" sz="2400" dirty="0">
                <a:latin typeface="Arial" pitchFamily="34" charset="0"/>
                <a:cs typeface="Arial" pitchFamily="34" charset="0"/>
              </a:rPr>
              <a:t>	+ Lượng vật chất tích lũy, năng lượng thu được trên vật nuôi ăn.</a:t>
            </a:r>
            <a:endParaRPr lang="en-US" sz="2400" dirty="0">
              <a:latin typeface="Arial" pitchFamily="34" charset="0"/>
              <a:cs typeface="Arial" pitchFamily="34" charset="0"/>
            </a:endParaRPr>
          </a:p>
          <a:p>
            <a:pPr lvl="0"/>
            <a:r>
              <a:rPr lang="nl-NL" sz="2400" dirty="0">
                <a:latin typeface="Arial" pitchFamily="34" charset="0"/>
                <a:cs typeface="Arial" pitchFamily="34" charset="0"/>
              </a:rPr>
              <a:t> - Đại lượng đo giá trị dinh dưỡng của thức ăn được gọi là đơn vị thức ăn  ( ĐVTĂ). </a:t>
            </a:r>
            <a:r>
              <a:rPr lang="nl-NL" sz="2400" b="1" dirty="0">
                <a:latin typeface="Arial" pitchFamily="34" charset="0"/>
                <a:cs typeface="Arial" pitchFamily="34" charset="0"/>
              </a:rPr>
              <a:t>1 ĐVTĂ</a:t>
            </a:r>
            <a:r>
              <a:rPr lang="nl-NL" sz="2400" dirty="0">
                <a:latin typeface="Arial" pitchFamily="34" charset="0"/>
                <a:cs typeface="Arial" pitchFamily="34" charset="0"/>
              </a:rPr>
              <a:t> của nước ta là </a:t>
            </a:r>
            <a:r>
              <a:rPr lang="nl-NL" sz="2400" b="1" u="sng" dirty="0">
                <a:latin typeface="Arial" pitchFamily="34" charset="0"/>
                <a:cs typeface="Arial" pitchFamily="34" charset="0"/>
              </a:rPr>
              <a:t>2.500Kcalor</a:t>
            </a:r>
            <a:r>
              <a:rPr lang="nl-NL" sz="2400" dirty="0">
                <a:latin typeface="Arial" pitchFamily="34" charset="0"/>
                <a:cs typeface="Arial" pitchFamily="34" charset="0"/>
              </a:rPr>
              <a:t>  năng lượng trao đổi.</a:t>
            </a:r>
            <a:endParaRPr lang="en-US" sz="2400" dirty="0">
              <a:latin typeface="Arial" pitchFamily="34" charset="0"/>
              <a:cs typeface="Arial" pitchFamily="34" charset="0"/>
            </a:endParaRPr>
          </a:p>
          <a:p>
            <a:pPr lvl="0"/>
            <a:endParaRPr lang="en-US" dirty="0"/>
          </a:p>
        </p:txBody>
      </p:sp>
    </p:spTree>
    <p:extLst>
      <p:ext uri="{BB962C8B-B14F-4D97-AF65-F5344CB8AC3E}">
        <p14:creationId xmlns:p14="http://schemas.microsoft.com/office/powerpoint/2010/main" val="2461674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7315200" cy="1015663"/>
          </a:xfrm>
          <a:prstGeom prst="rect">
            <a:avLst/>
          </a:prstGeom>
          <a:noFill/>
        </p:spPr>
        <p:txBody>
          <a:bodyPr wrap="square" rtlCol="0">
            <a:spAutoFit/>
          </a:bodyPr>
          <a:lstStyle/>
          <a:p>
            <a:r>
              <a:rPr lang="en-US" sz="2000" b="1" u="sng" dirty="0" err="1">
                <a:latin typeface="Arial" pitchFamily="34" charset="0"/>
                <a:cs typeface="Arial" pitchFamily="34" charset="0"/>
              </a:rPr>
              <a:t>Ví</a:t>
            </a:r>
            <a:r>
              <a:rPr lang="en-US" sz="2000" b="1" u="sng" dirty="0">
                <a:latin typeface="Arial" pitchFamily="34" charset="0"/>
                <a:cs typeface="Arial" pitchFamily="34" charset="0"/>
              </a:rPr>
              <a:t> </a:t>
            </a:r>
            <a:r>
              <a:rPr lang="en-US" sz="2000" b="1" u="sng" dirty="0" err="1">
                <a:latin typeface="Arial" pitchFamily="34" charset="0"/>
                <a:cs typeface="Arial" pitchFamily="34" charset="0"/>
              </a:rPr>
              <a:t>dụ</a:t>
            </a:r>
            <a:r>
              <a:rPr lang="en-US" sz="2000" dirty="0">
                <a:latin typeface="Arial" pitchFamily="34" charset="0"/>
                <a:cs typeface="Arial" pitchFamily="34" charset="0"/>
              </a:rPr>
              <a:t>: 1kg </a:t>
            </a:r>
            <a:r>
              <a:rPr lang="en-US" sz="2000" dirty="0" err="1">
                <a:latin typeface="Arial" pitchFamily="34" charset="0"/>
                <a:cs typeface="Arial" pitchFamily="34" charset="0"/>
              </a:rPr>
              <a:t>thực</a:t>
            </a:r>
            <a:r>
              <a:rPr lang="en-US" sz="2000" dirty="0">
                <a:latin typeface="Arial" pitchFamily="34" charset="0"/>
                <a:cs typeface="Arial" pitchFamily="34" charset="0"/>
              </a:rPr>
              <a:t> </a:t>
            </a:r>
            <a:r>
              <a:rPr lang="en-US" sz="2000" dirty="0" err="1">
                <a:latin typeface="Arial" pitchFamily="34" charset="0"/>
                <a:cs typeface="Arial" pitchFamily="34" charset="0"/>
              </a:rPr>
              <a:t>phẩm</a:t>
            </a:r>
            <a:r>
              <a:rPr lang="en-US" sz="2000" dirty="0">
                <a:latin typeface="Arial" pitchFamily="34" charset="0"/>
                <a:cs typeface="Arial" pitchFamily="34" charset="0"/>
              </a:rPr>
              <a:t> </a:t>
            </a:r>
            <a:r>
              <a:rPr lang="en-US" sz="2000" dirty="0" err="1">
                <a:latin typeface="Arial" pitchFamily="34" charset="0"/>
                <a:cs typeface="Arial" pitchFamily="34" charset="0"/>
              </a:rPr>
              <a:t>có</a:t>
            </a:r>
            <a:r>
              <a:rPr lang="en-US" sz="2000" dirty="0">
                <a:latin typeface="Arial" pitchFamily="34" charset="0"/>
                <a:cs typeface="Arial" pitchFamily="34" charset="0"/>
              </a:rPr>
              <a:t> </a:t>
            </a:r>
            <a:r>
              <a:rPr lang="en-US" sz="2000" dirty="0" err="1">
                <a:latin typeface="Arial" pitchFamily="34" charset="0"/>
                <a:cs typeface="Arial" pitchFamily="34" charset="0"/>
              </a:rPr>
              <a:t>chứa</a:t>
            </a:r>
            <a:r>
              <a:rPr lang="en-US" sz="2000" dirty="0">
                <a:latin typeface="Arial" pitchFamily="34" charset="0"/>
                <a:cs typeface="Arial" pitchFamily="34" charset="0"/>
              </a:rPr>
              <a:t> 4.000kcalor  </a:t>
            </a:r>
            <a:r>
              <a:rPr lang="en-US" sz="2000" dirty="0" err="1">
                <a:latin typeface="Arial" pitchFamily="34" charset="0"/>
                <a:cs typeface="Arial" pitchFamily="34" charset="0"/>
              </a:rPr>
              <a:t>sẽ</a:t>
            </a:r>
            <a:r>
              <a:rPr lang="en-US" sz="2000" dirty="0">
                <a:latin typeface="Arial" pitchFamily="34" charset="0"/>
                <a:cs typeface="Arial" pitchFamily="34" charset="0"/>
              </a:rPr>
              <a:t> </a:t>
            </a:r>
            <a:r>
              <a:rPr lang="en-US" sz="2000" dirty="0" err="1">
                <a:latin typeface="Arial" pitchFamily="34" charset="0"/>
                <a:cs typeface="Arial" pitchFamily="34" charset="0"/>
              </a:rPr>
              <a:t>tương</a:t>
            </a:r>
            <a:r>
              <a:rPr lang="en-US" sz="2000" dirty="0">
                <a:latin typeface="Arial" pitchFamily="34" charset="0"/>
                <a:cs typeface="Arial" pitchFamily="34" charset="0"/>
              </a:rPr>
              <a:t> </a:t>
            </a:r>
            <a:r>
              <a:rPr lang="en-US" sz="2000" dirty="0" err="1">
                <a:latin typeface="Arial" pitchFamily="34" charset="0"/>
                <a:cs typeface="Arial" pitchFamily="34" charset="0"/>
              </a:rPr>
              <a:t>đương</a:t>
            </a:r>
            <a:r>
              <a:rPr lang="en-US" sz="2000" dirty="0">
                <a:latin typeface="Arial" pitchFamily="34" charset="0"/>
                <a:cs typeface="Arial" pitchFamily="34" charset="0"/>
              </a:rPr>
              <a:t> </a:t>
            </a:r>
            <a:r>
              <a:rPr lang="en-US" sz="2000" dirty="0" err="1">
                <a:latin typeface="Arial" pitchFamily="34" charset="0"/>
                <a:cs typeface="Arial" pitchFamily="34" charset="0"/>
              </a:rPr>
              <a:t>với</a:t>
            </a:r>
            <a:r>
              <a:rPr lang="en-US" sz="2000" dirty="0">
                <a:latin typeface="Arial" pitchFamily="34" charset="0"/>
                <a:cs typeface="Arial" pitchFamily="34" charset="0"/>
              </a:rPr>
              <a:t> </a:t>
            </a:r>
            <a:r>
              <a:rPr lang="en-US" sz="2000" dirty="0" err="1">
                <a:latin typeface="Arial" pitchFamily="34" charset="0"/>
                <a:cs typeface="Arial" pitchFamily="34" charset="0"/>
              </a:rPr>
              <a:t>số</a:t>
            </a:r>
            <a:r>
              <a:rPr lang="en-US" sz="2000" dirty="0">
                <a:latin typeface="Arial" pitchFamily="34" charset="0"/>
                <a:cs typeface="Arial" pitchFamily="34" charset="0"/>
              </a:rPr>
              <a:t> </a:t>
            </a:r>
            <a:r>
              <a:rPr lang="en-US" sz="2000" dirty="0" err="1">
                <a:latin typeface="Arial" pitchFamily="34" charset="0"/>
                <a:cs typeface="Arial" pitchFamily="34" charset="0"/>
              </a:rPr>
              <a:t>đơn</a:t>
            </a:r>
            <a:r>
              <a:rPr lang="en-US" sz="2000" dirty="0">
                <a:latin typeface="Arial" pitchFamily="34" charset="0"/>
                <a:cs typeface="Arial" pitchFamily="34" charset="0"/>
              </a:rPr>
              <a:t> </a:t>
            </a:r>
            <a:r>
              <a:rPr lang="en-US" sz="2000" dirty="0" err="1">
                <a:latin typeface="Arial" pitchFamily="34" charset="0"/>
                <a:cs typeface="Arial" pitchFamily="34" charset="0"/>
              </a:rPr>
              <a:t>vị</a:t>
            </a:r>
            <a:r>
              <a:rPr lang="en-US" sz="2000" dirty="0">
                <a:latin typeface="Arial" pitchFamily="34" charset="0"/>
                <a:cs typeface="Arial" pitchFamily="34" charset="0"/>
              </a:rPr>
              <a:t> </a:t>
            </a:r>
            <a:r>
              <a:rPr lang="en-US" sz="2000" dirty="0" err="1">
                <a:latin typeface="Arial" pitchFamily="34" charset="0"/>
                <a:cs typeface="Arial" pitchFamily="34" charset="0"/>
              </a:rPr>
              <a:t>thức</a:t>
            </a:r>
            <a:r>
              <a:rPr lang="en-US" sz="2000" dirty="0">
                <a:latin typeface="Arial" pitchFamily="34" charset="0"/>
                <a:cs typeface="Arial" pitchFamily="34" charset="0"/>
              </a:rPr>
              <a:t> </a:t>
            </a:r>
            <a:r>
              <a:rPr lang="en-US" sz="2000" dirty="0" err="1">
                <a:latin typeface="Arial" pitchFamily="34" charset="0"/>
                <a:cs typeface="Arial" pitchFamily="34" charset="0"/>
              </a:rPr>
              <a:t>ăn</a:t>
            </a:r>
            <a:r>
              <a:rPr lang="en-US" sz="2000" dirty="0">
                <a:latin typeface="Arial" pitchFamily="34" charset="0"/>
                <a:cs typeface="Arial" pitchFamily="34" charset="0"/>
              </a:rPr>
              <a:t> </a:t>
            </a:r>
            <a:r>
              <a:rPr lang="en-US" sz="2000" dirty="0" err="1">
                <a:latin typeface="Arial" pitchFamily="34" charset="0"/>
                <a:cs typeface="Arial" pitchFamily="34" charset="0"/>
              </a:rPr>
              <a:t>là</a:t>
            </a:r>
            <a:r>
              <a:rPr lang="en-US" sz="2000" dirty="0">
                <a:latin typeface="Arial" pitchFamily="34" charset="0"/>
                <a:cs typeface="Arial" pitchFamily="34" charset="0"/>
              </a:rPr>
              <a:t> </a:t>
            </a:r>
            <a:r>
              <a:rPr lang="en-US" sz="2000" dirty="0" err="1">
                <a:latin typeface="Arial" pitchFamily="34" charset="0"/>
                <a:cs typeface="Arial" pitchFamily="34" charset="0"/>
              </a:rPr>
              <a:t>bao</a:t>
            </a:r>
            <a:r>
              <a:rPr lang="en-US" sz="2000" dirty="0">
                <a:latin typeface="Arial" pitchFamily="34" charset="0"/>
                <a:cs typeface="Arial" pitchFamily="34" charset="0"/>
              </a:rPr>
              <a:t> </a:t>
            </a:r>
            <a:r>
              <a:rPr lang="en-US" sz="2000" dirty="0" err="1">
                <a:latin typeface="Arial" pitchFamily="34" charset="0"/>
                <a:cs typeface="Arial" pitchFamily="34" charset="0"/>
              </a:rPr>
              <a:t>nhiêu</a:t>
            </a:r>
            <a:r>
              <a:rPr lang="en-US" sz="2000" dirty="0">
                <a:latin typeface="Arial" pitchFamily="34" charset="0"/>
                <a:cs typeface="Arial" pitchFamily="34" charset="0"/>
              </a:rPr>
              <a:t>?.</a:t>
            </a:r>
          </a:p>
          <a:p>
            <a:r>
              <a:rPr lang="en-US" sz="2000" dirty="0">
                <a:latin typeface="Arial" pitchFamily="34" charset="0"/>
                <a:cs typeface="Arial" pitchFamily="34" charset="0"/>
              </a:rPr>
              <a:t>A. 1,6 </a:t>
            </a:r>
            <a:r>
              <a:rPr lang="en-US" sz="2000" dirty="0" err="1">
                <a:latin typeface="Arial" pitchFamily="34" charset="0"/>
                <a:cs typeface="Arial" pitchFamily="34" charset="0"/>
              </a:rPr>
              <a:t>đơn</a:t>
            </a:r>
            <a:r>
              <a:rPr lang="en-US" sz="2000" dirty="0">
                <a:latin typeface="Arial" pitchFamily="34" charset="0"/>
                <a:cs typeface="Arial" pitchFamily="34" charset="0"/>
              </a:rPr>
              <a:t> </a:t>
            </a:r>
            <a:r>
              <a:rPr lang="en-US" sz="2000" dirty="0" err="1">
                <a:latin typeface="Arial" pitchFamily="34" charset="0"/>
                <a:cs typeface="Arial" pitchFamily="34" charset="0"/>
              </a:rPr>
              <a:t>vị</a:t>
            </a:r>
            <a:r>
              <a:rPr lang="en-US" sz="2000" dirty="0">
                <a:latin typeface="Arial" pitchFamily="34" charset="0"/>
                <a:cs typeface="Arial" pitchFamily="34" charset="0"/>
              </a:rPr>
              <a:t>.    B. 1,3 </a:t>
            </a:r>
            <a:r>
              <a:rPr lang="en-US" sz="2000" dirty="0" err="1">
                <a:latin typeface="Arial" pitchFamily="34" charset="0"/>
                <a:cs typeface="Arial" pitchFamily="34" charset="0"/>
              </a:rPr>
              <a:t>đơn</a:t>
            </a:r>
            <a:r>
              <a:rPr lang="en-US" sz="2000" dirty="0">
                <a:latin typeface="Arial" pitchFamily="34" charset="0"/>
                <a:cs typeface="Arial" pitchFamily="34" charset="0"/>
              </a:rPr>
              <a:t> </a:t>
            </a:r>
            <a:r>
              <a:rPr lang="en-US" sz="2000" dirty="0" err="1">
                <a:latin typeface="Arial" pitchFamily="34" charset="0"/>
                <a:cs typeface="Arial" pitchFamily="34" charset="0"/>
              </a:rPr>
              <a:t>vị</a:t>
            </a:r>
            <a:r>
              <a:rPr lang="en-US" sz="2000" dirty="0">
                <a:latin typeface="Arial" pitchFamily="34" charset="0"/>
                <a:cs typeface="Arial" pitchFamily="34" charset="0"/>
              </a:rPr>
              <a:t>.    C. 1,5 </a:t>
            </a:r>
            <a:r>
              <a:rPr lang="en-US" sz="2000" dirty="0" err="1">
                <a:latin typeface="Arial" pitchFamily="34" charset="0"/>
                <a:cs typeface="Arial" pitchFamily="34" charset="0"/>
              </a:rPr>
              <a:t>đơn</a:t>
            </a:r>
            <a:r>
              <a:rPr lang="en-US" sz="2000" dirty="0">
                <a:latin typeface="Arial" pitchFamily="34" charset="0"/>
                <a:cs typeface="Arial" pitchFamily="34" charset="0"/>
              </a:rPr>
              <a:t> </a:t>
            </a:r>
            <a:r>
              <a:rPr lang="en-US" sz="2000" dirty="0" err="1">
                <a:latin typeface="Arial" pitchFamily="34" charset="0"/>
                <a:cs typeface="Arial" pitchFamily="34" charset="0"/>
              </a:rPr>
              <a:t>vị</a:t>
            </a:r>
            <a:r>
              <a:rPr lang="en-US" sz="2000" dirty="0">
                <a:latin typeface="Arial" pitchFamily="34" charset="0"/>
                <a:cs typeface="Arial" pitchFamily="34" charset="0"/>
              </a:rPr>
              <a:t>.       D. 1,4 </a:t>
            </a:r>
            <a:r>
              <a:rPr lang="en-US" sz="2000" dirty="0" err="1">
                <a:latin typeface="Arial" pitchFamily="34" charset="0"/>
                <a:cs typeface="Arial" pitchFamily="34" charset="0"/>
              </a:rPr>
              <a:t>đơn</a:t>
            </a:r>
            <a:r>
              <a:rPr lang="en-US" sz="2000" dirty="0">
                <a:latin typeface="Arial" pitchFamily="34" charset="0"/>
                <a:cs typeface="Arial" pitchFamily="34" charset="0"/>
              </a:rPr>
              <a:t> </a:t>
            </a:r>
            <a:r>
              <a:rPr lang="en-US" sz="2000" dirty="0" err="1">
                <a:latin typeface="Arial" pitchFamily="34" charset="0"/>
                <a:cs typeface="Arial" pitchFamily="34" charset="0"/>
              </a:rPr>
              <a:t>vị</a:t>
            </a:r>
            <a:r>
              <a:rPr lang="en-US" sz="2000" dirty="0">
                <a:latin typeface="Arial" pitchFamily="34" charset="0"/>
                <a:cs typeface="Arial" pitchFamily="34" charset="0"/>
              </a:rPr>
              <a:t>.</a:t>
            </a:r>
          </a:p>
        </p:txBody>
      </p:sp>
      <p:sp>
        <p:nvSpPr>
          <p:cNvPr id="6" name="TextBox 5"/>
          <p:cNvSpPr txBox="1"/>
          <p:nvPr/>
        </p:nvSpPr>
        <p:spPr>
          <a:xfrm>
            <a:off x="609600" y="1524000"/>
            <a:ext cx="6629400" cy="707886"/>
          </a:xfrm>
          <a:prstGeom prst="rect">
            <a:avLst/>
          </a:prstGeom>
          <a:noFill/>
        </p:spPr>
        <p:txBody>
          <a:bodyPr wrap="square" rtlCol="0">
            <a:spAutoFit/>
          </a:bodyPr>
          <a:lstStyle/>
          <a:p>
            <a:r>
              <a:rPr lang="en-US" sz="2000" dirty="0">
                <a:latin typeface="Arial" pitchFamily="34" charset="0"/>
                <a:cs typeface="Arial" pitchFamily="34" charset="0"/>
              </a:rPr>
              <a:t>1 ĐVTĂ </a:t>
            </a:r>
            <a:r>
              <a:rPr lang="en-US" sz="2000" dirty="0" err="1">
                <a:latin typeface="Arial" pitchFamily="34" charset="0"/>
                <a:cs typeface="Arial" pitchFamily="34" charset="0"/>
              </a:rPr>
              <a:t>của</a:t>
            </a:r>
            <a:r>
              <a:rPr lang="en-US" sz="2000" dirty="0">
                <a:latin typeface="Arial" pitchFamily="34" charset="0"/>
                <a:cs typeface="Arial" pitchFamily="34" charset="0"/>
              </a:rPr>
              <a:t> </a:t>
            </a:r>
            <a:r>
              <a:rPr lang="en-US" sz="2000" dirty="0" err="1">
                <a:latin typeface="Arial" pitchFamily="34" charset="0"/>
                <a:cs typeface="Arial" pitchFamily="34" charset="0"/>
              </a:rPr>
              <a:t>nước</a:t>
            </a:r>
            <a:r>
              <a:rPr lang="en-US" sz="2000" dirty="0">
                <a:latin typeface="Arial" pitchFamily="34" charset="0"/>
                <a:cs typeface="Arial" pitchFamily="34" charset="0"/>
              </a:rPr>
              <a:t> ta 2500kcalor </a:t>
            </a:r>
            <a:r>
              <a:rPr lang="en-US" sz="2000" dirty="0" err="1">
                <a:latin typeface="Arial" pitchFamily="34" charset="0"/>
                <a:cs typeface="Arial" pitchFamily="34" charset="0"/>
              </a:rPr>
              <a:t>năng</a:t>
            </a:r>
            <a:r>
              <a:rPr lang="en-US" sz="2000" dirty="0">
                <a:latin typeface="Arial" pitchFamily="34" charset="0"/>
                <a:cs typeface="Arial" pitchFamily="34" charset="0"/>
              </a:rPr>
              <a:t> </a:t>
            </a:r>
            <a:r>
              <a:rPr lang="en-US" sz="2000" dirty="0" err="1">
                <a:latin typeface="Arial" pitchFamily="34" charset="0"/>
                <a:cs typeface="Arial" pitchFamily="34" charset="0"/>
              </a:rPr>
              <a:t>lượng</a:t>
            </a:r>
            <a:r>
              <a:rPr lang="en-US" sz="2000" dirty="0">
                <a:latin typeface="Arial" pitchFamily="34" charset="0"/>
                <a:cs typeface="Arial" pitchFamily="34" charset="0"/>
              </a:rPr>
              <a:t> </a:t>
            </a:r>
            <a:r>
              <a:rPr lang="en-US" sz="2000" dirty="0" err="1">
                <a:latin typeface="Arial" pitchFamily="34" charset="0"/>
                <a:cs typeface="Arial" pitchFamily="34" charset="0"/>
              </a:rPr>
              <a:t>trao</a:t>
            </a:r>
            <a:r>
              <a:rPr lang="en-US" sz="2000" dirty="0">
                <a:latin typeface="Arial" pitchFamily="34" charset="0"/>
                <a:cs typeface="Arial" pitchFamily="34" charset="0"/>
              </a:rPr>
              <a:t> </a:t>
            </a:r>
            <a:r>
              <a:rPr lang="en-US" sz="2000" dirty="0" err="1">
                <a:latin typeface="Arial" pitchFamily="34" charset="0"/>
                <a:cs typeface="Arial" pitchFamily="34" charset="0"/>
              </a:rPr>
              <a:t>đổi</a:t>
            </a:r>
            <a:r>
              <a:rPr lang="en-US" sz="2000" dirty="0">
                <a:latin typeface="Arial" pitchFamily="34" charset="0"/>
                <a:cs typeface="Arial" pitchFamily="34" charset="0"/>
              </a:rPr>
              <a:t>.</a:t>
            </a:r>
          </a:p>
          <a:p>
            <a:r>
              <a:rPr lang="en-US" sz="2000" dirty="0">
                <a:latin typeface="Arial" pitchFamily="34" charset="0"/>
                <a:cs typeface="Arial" pitchFamily="34" charset="0"/>
              </a:rPr>
              <a:t>       ?   &lt;----------------  4.000kcalor</a:t>
            </a:r>
          </a:p>
        </p:txBody>
      </p:sp>
      <p:sp>
        <p:nvSpPr>
          <p:cNvPr id="7" name="TextBox 6"/>
          <p:cNvSpPr txBox="1"/>
          <p:nvPr/>
        </p:nvSpPr>
        <p:spPr>
          <a:xfrm>
            <a:off x="228600" y="2362200"/>
            <a:ext cx="3695700" cy="738664"/>
          </a:xfrm>
          <a:prstGeom prst="rect">
            <a:avLst/>
          </a:prstGeom>
          <a:noFill/>
        </p:spPr>
        <p:txBody>
          <a:bodyPr wrap="square" rtlCol="0">
            <a:spAutoFit/>
          </a:bodyPr>
          <a:lstStyle/>
          <a:p>
            <a:pPr lvl="0"/>
            <a:r>
              <a:rPr lang="nl-NL" sz="2400" b="1" dirty="0">
                <a:latin typeface="Arial" pitchFamily="34" charset="0"/>
                <a:cs typeface="Arial" pitchFamily="34" charset="0"/>
              </a:rPr>
              <a:t>II. </a:t>
            </a:r>
            <a:r>
              <a:rPr lang="nl-NL" sz="2400" b="1" u="sng" dirty="0">
                <a:latin typeface="Arial" pitchFamily="34" charset="0"/>
                <a:cs typeface="Arial" pitchFamily="34" charset="0"/>
              </a:rPr>
              <a:t>Thức ăn tinh và thô</a:t>
            </a:r>
            <a:r>
              <a:rPr lang="nl-NL" sz="2400" b="1" dirty="0">
                <a:latin typeface="Arial" pitchFamily="34" charset="0"/>
                <a:cs typeface="Arial" pitchFamily="34" charset="0"/>
              </a:rPr>
              <a:t>:</a:t>
            </a:r>
            <a:endParaRPr lang="en-US" sz="2400" dirty="0">
              <a:latin typeface="Arial" pitchFamily="34" charset="0"/>
              <a:cs typeface="Arial" pitchFamily="34" charset="0"/>
            </a:endParaRPr>
          </a:p>
          <a:p>
            <a:endParaRPr lang="en-US" dirty="0"/>
          </a:p>
        </p:txBody>
      </p:sp>
      <p:sp>
        <p:nvSpPr>
          <p:cNvPr id="8" name="TextBox 7"/>
          <p:cNvSpPr txBox="1"/>
          <p:nvPr/>
        </p:nvSpPr>
        <p:spPr>
          <a:xfrm>
            <a:off x="609600" y="2895600"/>
            <a:ext cx="8229600" cy="3170099"/>
          </a:xfrm>
          <a:prstGeom prst="rect">
            <a:avLst/>
          </a:prstGeom>
          <a:noFill/>
        </p:spPr>
        <p:txBody>
          <a:bodyPr wrap="square" rtlCol="0">
            <a:spAutoFit/>
          </a:bodyPr>
          <a:lstStyle/>
          <a:p>
            <a:pPr lvl="0"/>
            <a:r>
              <a:rPr lang="nl-NL" sz="2000" b="1" dirty="0">
                <a:latin typeface="Arial" pitchFamily="34" charset="0"/>
                <a:cs typeface="Arial" pitchFamily="34" charset="0"/>
              </a:rPr>
              <a:t>1. </a:t>
            </a:r>
            <a:r>
              <a:rPr lang="nl-NL" sz="2000" b="1" u="sng" dirty="0">
                <a:latin typeface="Arial" pitchFamily="34" charset="0"/>
                <a:cs typeface="Arial" pitchFamily="34" charset="0"/>
              </a:rPr>
              <a:t>Thức ăn tinh</a:t>
            </a:r>
            <a:r>
              <a:rPr lang="nl-NL" sz="2000" b="1" dirty="0">
                <a:latin typeface="Arial" pitchFamily="34" charset="0"/>
                <a:cs typeface="Arial" pitchFamily="34" charset="0"/>
              </a:rPr>
              <a:t>: </a:t>
            </a:r>
            <a:r>
              <a:rPr lang="nl-NL" sz="2000" i="1" dirty="0">
                <a:latin typeface="Arial" pitchFamily="34" charset="0"/>
                <a:cs typeface="Arial" pitchFamily="34" charset="0"/>
              </a:rPr>
              <a:t>Thức ăn được gọi là tinh khi nó đạt được ít nhất một trong các tỉ lệ sau:</a:t>
            </a:r>
            <a:endParaRPr lang="en-US" sz="2000" dirty="0">
              <a:latin typeface="Arial" pitchFamily="34" charset="0"/>
              <a:cs typeface="Arial" pitchFamily="34" charset="0"/>
            </a:endParaRPr>
          </a:p>
          <a:p>
            <a:r>
              <a:rPr lang="nl-NL" sz="2000" dirty="0">
                <a:latin typeface="Arial" pitchFamily="34" charset="0"/>
                <a:cs typeface="Arial" pitchFamily="34" charset="0"/>
              </a:rPr>
              <a:t> - Giá trị dinh dưỡng của 1Kg thức ăn lớn hơn 45%  giá trị dinh dưỡng của 1 Kg tinh bột.</a:t>
            </a:r>
            <a:endParaRPr lang="en-US" sz="2000" dirty="0">
              <a:latin typeface="Arial" pitchFamily="34" charset="0"/>
              <a:cs typeface="Arial" pitchFamily="34" charset="0"/>
            </a:endParaRPr>
          </a:p>
          <a:p>
            <a:r>
              <a:rPr lang="nl-NL" sz="2000" dirty="0">
                <a:latin typeface="Arial" pitchFamily="34" charset="0"/>
                <a:cs typeface="Arial" pitchFamily="34" charset="0"/>
              </a:rPr>
              <a:t> - Hàm lượng các chất dinh dưỡng chủ yếu trong 1Kg thức ăn:</a:t>
            </a:r>
            <a:endParaRPr lang="en-US" sz="2000" dirty="0">
              <a:latin typeface="Arial" pitchFamily="34" charset="0"/>
              <a:cs typeface="Arial" pitchFamily="34" charset="0"/>
            </a:endParaRPr>
          </a:p>
          <a:p>
            <a:r>
              <a:rPr lang="nl-NL" sz="2000" dirty="0">
                <a:latin typeface="Arial" pitchFamily="34" charset="0"/>
                <a:cs typeface="Arial" pitchFamily="34" charset="0"/>
              </a:rPr>
              <a:t>     + Protid ( đạm )  &gt; 14%</a:t>
            </a:r>
            <a:endParaRPr lang="en-US" sz="2000" dirty="0">
              <a:latin typeface="Arial" pitchFamily="34" charset="0"/>
              <a:cs typeface="Arial" pitchFamily="34" charset="0"/>
            </a:endParaRPr>
          </a:p>
          <a:p>
            <a:r>
              <a:rPr lang="nl-NL" sz="2000" dirty="0">
                <a:latin typeface="Arial" pitchFamily="34" charset="0"/>
                <a:cs typeface="Arial" pitchFamily="34" charset="0"/>
              </a:rPr>
              <a:t>     + Lipit ( béo) &gt; 20%</a:t>
            </a:r>
            <a:endParaRPr lang="en-US" sz="2000" dirty="0">
              <a:latin typeface="Arial" pitchFamily="34" charset="0"/>
              <a:cs typeface="Arial" pitchFamily="34" charset="0"/>
            </a:endParaRPr>
          </a:p>
          <a:p>
            <a:r>
              <a:rPr lang="nl-NL" sz="2000" dirty="0">
                <a:latin typeface="Arial" pitchFamily="34" charset="0"/>
                <a:cs typeface="Arial" pitchFamily="34" charset="0"/>
              </a:rPr>
              <a:t>     + Glucid( đường)  &gt; 50%</a:t>
            </a:r>
            <a:endParaRPr lang="en-US" sz="2000" dirty="0">
              <a:latin typeface="Arial" pitchFamily="34" charset="0"/>
              <a:cs typeface="Arial" pitchFamily="34" charset="0"/>
            </a:endParaRPr>
          </a:p>
          <a:p>
            <a:r>
              <a:rPr lang="nl-NL" sz="2000" dirty="0">
                <a:latin typeface="Arial" pitchFamily="34" charset="0"/>
                <a:cs typeface="Arial" pitchFamily="34" charset="0"/>
              </a:rPr>
              <a:t> - Hàm</a:t>
            </a:r>
            <a:r>
              <a:rPr lang="nl-NL" sz="2000" baseline="-25000" dirty="0">
                <a:latin typeface="Arial" pitchFamily="34" charset="0"/>
                <a:cs typeface="Arial" pitchFamily="34" charset="0"/>
              </a:rPr>
              <a:t> </a:t>
            </a:r>
            <a:r>
              <a:rPr lang="nl-NL" sz="2000" dirty="0">
                <a:latin typeface="Arial" pitchFamily="34" charset="0"/>
                <a:cs typeface="Arial" pitchFamily="34" charset="0"/>
              </a:rPr>
              <a:t>lượng chất </a:t>
            </a:r>
            <a:r>
              <a:rPr lang="nl-NL" sz="2000" b="1" u="sng" dirty="0">
                <a:latin typeface="Arial" pitchFamily="34" charset="0"/>
                <a:cs typeface="Arial" pitchFamily="34" charset="0"/>
              </a:rPr>
              <a:t>xơ</a:t>
            </a:r>
            <a:r>
              <a:rPr lang="nl-NL" sz="2000" dirty="0">
                <a:latin typeface="Arial" pitchFamily="34" charset="0"/>
                <a:cs typeface="Arial" pitchFamily="34" charset="0"/>
              </a:rPr>
              <a:t> &lt; 20%  ( Nước ta dùng chất xơ để phân biệt ).</a:t>
            </a:r>
            <a:endParaRPr lang="en-US" sz="2000" dirty="0">
              <a:latin typeface="Arial" pitchFamily="34" charset="0"/>
              <a:cs typeface="Arial" pitchFamily="34" charset="0"/>
            </a:endParaRPr>
          </a:p>
          <a:p>
            <a:endParaRPr lang="en-US" sz="2000" dirty="0">
              <a:latin typeface="Arial" pitchFamily="34" charset="0"/>
              <a:cs typeface="Arial" pitchFamily="34" charset="0"/>
            </a:endParaRPr>
          </a:p>
        </p:txBody>
      </p:sp>
      <p:sp>
        <p:nvSpPr>
          <p:cNvPr id="2" name="TextBox 1"/>
          <p:cNvSpPr txBox="1"/>
          <p:nvPr/>
        </p:nvSpPr>
        <p:spPr>
          <a:xfrm>
            <a:off x="609600" y="5770242"/>
            <a:ext cx="8229600" cy="1015663"/>
          </a:xfrm>
          <a:prstGeom prst="rect">
            <a:avLst/>
          </a:prstGeom>
          <a:noFill/>
        </p:spPr>
        <p:txBody>
          <a:bodyPr wrap="square" rtlCol="0">
            <a:spAutoFit/>
          </a:bodyPr>
          <a:lstStyle/>
          <a:p>
            <a:r>
              <a:rPr lang="en-US" sz="2000" b="1" u="sng" dirty="0" err="1">
                <a:latin typeface="Arial" pitchFamily="34" charset="0"/>
                <a:cs typeface="Arial" pitchFamily="34" charset="0"/>
              </a:rPr>
              <a:t>Ví</a:t>
            </a:r>
            <a:r>
              <a:rPr lang="en-US" sz="2000" b="1" u="sng" dirty="0">
                <a:latin typeface="Arial" pitchFamily="34" charset="0"/>
                <a:cs typeface="Arial" pitchFamily="34" charset="0"/>
              </a:rPr>
              <a:t> </a:t>
            </a:r>
            <a:r>
              <a:rPr lang="en-US" sz="2000" b="1" u="sng" dirty="0" err="1">
                <a:latin typeface="Arial" pitchFamily="34" charset="0"/>
                <a:cs typeface="Arial" pitchFamily="34" charset="0"/>
              </a:rPr>
              <a:t>dụ</a:t>
            </a:r>
            <a:r>
              <a:rPr lang="en-US" sz="2000" b="1" u="sng" dirty="0">
                <a:latin typeface="Arial" pitchFamily="34" charset="0"/>
                <a:cs typeface="Arial" pitchFamily="34" charset="0"/>
              </a:rPr>
              <a:t>: </a:t>
            </a:r>
            <a:r>
              <a:rPr lang="en-US" sz="2000" dirty="0" err="1">
                <a:latin typeface="Arial" pitchFamily="34" charset="0"/>
                <a:cs typeface="Arial" pitchFamily="34" charset="0"/>
              </a:rPr>
              <a:t>Khoai</a:t>
            </a:r>
            <a:r>
              <a:rPr lang="en-US" sz="2000" dirty="0">
                <a:latin typeface="Arial" pitchFamily="34" charset="0"/>
                <a:cs typeface="Arial" pitchFamily="34" charset="0"/>
              </a:rPr>
              <a:t> </a:t>
            </a:r>
            <a:r>
              <a:rPr lang="en-US" sz="2000" dirty="0" err="1">
                <a:latin typeface="Arial" pitchFamily="34" charset="0"/>
                <a:cs typeface="Arial" pitchFamily="34" charset="0"/>
              </a:rPr>
              <a:t>lang</a:t>
            </a:r>
            <a:r>
              <a:rPr lang="en-US" sz="2000" dirty="0">
                <a:latin typeface="Arial" pitchFamily="34" charset="0"/>
                <a:cs typeface="Arial" pitchFamily="34" charset="0"/>
              </a:rPr>
              <a:t>  </a:t>
            </a:r>
            <a:r>
              <a:rPr lang="en-US" sz="2000" dirty="0" err="1">
                <a:latin typeface="Arial" pitchFamily="34" charset="0"/>
                <a:cs typeface="Arial" pitchFamily="34" charset="0"/>
              </a:rPr>
              <a:t>hàm</a:t>
            </a:r>
            <a:r>
              <a:rPr lang="en-US" sz="2000" dirty="0">
                <a:latin typeface="Arial" pitchFamily="34" charset="0"/>
                <a:cs typeface="Arial" pitchFamily="34" charset="0"/>
              </a:rPr>
              <a:t> </a:t>
            </a:r>
            <a:r>
              <a:rPr lang="en-US" sz="2000" dirty="0" err="1">
                <a:latin typeface="Arial" pitchFamily="34" charset="0"/>
                <a:cs typeface="Arial" pitchFamily="34" charset="0"/>
              </a:rPr>
              <a:t>lượng</a:t>
            </a:r>
            <a:r>
              <a:rPr lang="en-US" sz="2000" dirty="0">
                <a:latin typeface="Arial" pitchFamily="34" charset="0"/>
                <a:cs typeface="Arial" pitchFamily="34" charset="0"/>
              </a:rPr>
              <a:t> </a:t>
            </a:r>
            <a:r>
              <a:rPr lang="en-US" sz="2000" dirty="0" err="1">
                <a:latin typeface="Arial" pitchFamily="34" charset="0"/>
                <a:cs typeface="Arial" pitchFamily="34" charset="0"/>
              </a:rPr>
              <a:t>xơ</a:t>
            </a:r>
            <a:r>
              <a:rPr lang="en-US" sz="2000" dirty="0">
                <a:latin typeface="Arial" pitchFamily="34" charset="0"/>
                <a:cs typeface="Arial" pitchFamily="34" charset="0"/>
              </a:rPr>
              <a:t> 3%, </a:t>
            </a:r>
            <a:r>
              <a:rPr lang="en-US" sz="2000" dirty="0" err="1">
                <a:latin typeface="Arial" pitchFamily="34" charset="0"/>
                <a:cs typeface="Arial" pitchFamily="34" charset="0"/>
              </a:rPr>
              <a:t>Bắp</a:t>
            </a:r>
            <a:r>
              <a:rPr lang="en-US" sz="2000" dirty="0">
                <a:latin typeface="Arial" pitchFamily="34" charset="0"/>
                <a:cs typeface="Arial" pitchFamily="34" charset="0"/>
              </a:rPr>
              <a:t> </a:t>
            </a:r>
            <a:r>
              <a:rPr lang="en-US" sz="2000" dirty="0" err="1">
                <a:latin typeface="Arial" pitchFamily="34" charset="0"/>
                <a:cs typeface="Arial" pitchFamily="34" charset="0"/>
              </a:rPr>
              <a:t>tươi</a:t>
            </a:r>
            <a:r>
              <a:rPr lang="en-US" sz="2000" dirty="0">
                <a:latin typeface="Arial" pitchFamily="34" charset="0"/>
                <a:cs typeface="Arial" pitchFamily="34" charset="0"/>
              </a:rPr>
              <a:t>  </a:t>
            </a:r>
            <a:r>
              <a:rPr lang="en-US" sz="2000" dirty="0" err="1">
                <a:latin typeface="Arial" pitchFamily="34" charset="0"/>
                <a:cs typeface="Arial" pitchFamily="34" charset="0"/>
              </a:rPr>
              <a:t>hàm</a:t>
            </a:r>
            <a:r>
              <a:rPr lang="en-US" sz="2000" dirty="0">
                <a:latin typeface="Arial" pitchFamily="34" charset="0"/>
                <a:cs typeface="Arial" pitchFamily="34" charset="0"/>
              </a:rPr>
              <a:t> </a:t>
            </a:r>
            <a:r>
              <a:rPr lang="en-US" sz="2000" dirty="0" err="1">
                <a:latin typeface="Arial" pitchFamily="34" charset="0"/>
                <a:cs typeface="Arial" pitchFamily="34" charset="0"/>
              </a:rPr>
              <a:t>lượng</a:t>
            </a:r>
            <a:r>
              <a:rPr lang="en-US" sz="2000" dirty="0">
                <a:latin typeface="Arial" pitchFamily="34" charset="0"/>
                <a:cs typeface="Arial" pitchFamily="34" charset="0"/>
              </a:rPr>
              <a:t> </a:t>
            </a:r>
            <a:r>
              <a:rPr lang="en-US" sz="2000" dirty="0" err="1">
                <a:latin typeface="Arial" pitchFamily="34" charset="0"/>
                <a:cs typeface="Arial" pitchFamily="34" charset="0"/>
              </a:rPr>
              <a:t>xơ</a:t>
            </a:r>
            <a:r>
              <a:rPr lang="en-US" sz="2000" dirty="0">
                <a:latin typeface="Arial" pitchFamily="34" charset="0"/>
                <a:cs typeface="Arial" pitchFamily="34" charset="0"/>
              </a:rPr>
              <a:t> 9 – 15%, </a:t>
            </a:r>
            <a:r>
              <a:rPr lang="en-US" sz="2000" dirty="0" err="1">
                <a:latin typeface="Arial" pitchFamily="34" charset="0"/>
                <a:cs typeface="Arial" pitchFamily="34" charset="0"/>
              </a:rPr>
              <a:t>Bắp</a:t>
            </a:r>
            <a:r>
              <a:rPr lang="en-US" sz="2000" dirty="0">
                <a:latin typeface="Arial" pitchFamily="34" charset="0"/>
                <a:cs typeface="Arial" pitchFamily="34" charset="0"/>
              </a:rPr>
              <a:t> </a:t>
            </a:r>
            <a:r>
              <a:rPr lang="en-US" sz="2000" dirty="0" err="1">
                <a:latin typeface="Arial" pitchFamily="34" charset="0"/>
                <a:cs typeface="Arial" pitchFamily="34" charset="0"/>
              </a:rPr>
              <a:t>phơi</a:t>
            </a:r>
            <a:r>
              <a:rPr lang="en-US" sz="2000" dirty="0">
                <a:latin typeface="Arial" pitchFamily="34" charset="0"/>
                <a:cs typeface="Arial" pitchFamily="34" charset="0"/>
              </a:rPr>
              <a:t> </a:t>
            </a:r>
            <a:r>
              <a:rPr lang="en-US" sz="2000" dirty="0" err="1">
                <a:latin typeface="Arial" pitchFamily="34" charset="0"/>
                <a:cs typeface="Arial" pitchFamily="34" charset="0"/>
              </a:rPr>
              <a:t>khô</a:t>
            </a:r>
            <a:r>
              <a:rPr lang="en-US" sz="2000" dirty="0">
                <a:latin typeface="Arial" pitchFamily="34" charset="0"/>
                <a:cs typeface="Arial" pitchFamily="34" charset="0"/>
              </a:rPr>
              <a:t> </a:t>
            </a:r>
            <a:r>
              <a:rPr lang="en-US" sz="2000" dirty="0" err="1">
                <a:latin typeface="Arial" pitchFamily="34" charset="0"/>
                <a:cs typeface="Arial" pitchFamily="34" charset="0"/>
              </a:rPr>
              <a:t>thì</a:t>
            </a:r>
            <a:r>
              <a:rPr lang="en-US" sz="2000" dirty="0">
                <a:latin typeface="Arial" pitchFamily="34" charset="0"/>
                <a:cs typeface="Arial" pitchFamily="34" charset="0"/>
              </a:rPr>
              <a:t> </a:t>
            </a:r>
            <a:r>
              <a:rPr lang="en-US" sz="2000" dirty="0" err="1">
                <a:latin typeface="Arial" pitchFamily="34" charset="0"/>
                <a:cs typeface="Arial" pitchFamily="34" charset="0"/>
              </a:rPr>
              <a:t>có</a:t>
            </a:r>
            <a:r>
              <a:rPr lang="en-US" sz="2000" dirty="0">
                <a:latin typeface="Arial" pitchFamily="34" charset="0"/>
                <a:cs typeface="Arial" pitchFamily="34" charset="0"/>
              </a:rPr>
              <a:t> 2% </a:t>
            </a:r>
            <a:r>
              <a:rPr lang="en-US" sz="2000" dirty="0" err="1">
                <a:latin typeface="Arial" pitchFamily="34" charset="0"/>
                <a:cs typeface="Arial" pitchFamily="34" charset="0"/>
              </a:rPr>
              <a:t>xơ</a:t>
            </a:r>
            <a:r>
              <a:rPr lang="en-US" sz="2000" dirty="0">
                <a:latin typeface="Arial" pitchFamily="34" charset="0"/>
                <a:cs typeface="Arial" pitchFamily="34" charset="0"/>
              </a:rPr>
              <a:t> </a:t>
            </a:r>
            <a:r>
              <a:rPr lang="en-US" sz="2000" dirty="0">
                <a:latin typeface="Arial" pitchFamily="34" charset="0"/>
                <a:cs typeface="Arial" pitchFamily="34" charset="0"/>
                <a:sym typeface="Wingdings" pitchFamily="2" charset="2"/>
              </a:rPr>
              <a:t> </a:t>
            </a:r>
            <a:r>
              <a:rPr lang="en-US" sz="2000" dirty="0" err="1">
                <a:latin typeface="Arial" pitchFamily="34" charset="0"/>
                <a:cs typeface="Arial" pitchFamily="34" charset="0"/>
                <a:sym typeface="Wingdings" pitchFamily="2" charset="2"/>
              </a:rPr>
              <a:t>Khoai</a:t>
            </a:r>
            <a:r>
              <a:rPr lang="en-US" sz="2000" dirty="0">
                <a:latin typeface="Arial" pitchFamily="34" charset="0"/>
                <a:cs typeface="Arial" pitchFamily="34" charset="0"/>
                <a:sym typeface="Wingdings" pitchFamily="2" charset="2"/>
              </a:rPr>
              <a:t> </a:t>
            </a:r>
            <a:r>
              <a:rPr lang="en-US" sz="2000" dirty="0" err="1">
                <a:latin typeface="Arial" pitchFamily="34" charset="0"/>
                <a:cs typeface="Arial" pitchFamily="34" charset="0"/>
                <a:sym typeface="Wingdings" pitchFamily="2" charset="2"/>
              </a:rPr>
              <a:t>lang</a:t>
            </a:r>
            <a:r>
              <a:rPr lang="en-US" sz="2000" dirty="0">
                <a:latin typeface="Arial" pitchFamily="34" charset="0"/>
                <a:cs typeface="Arial" pitchFamily="34" charset="0"/>
                <a:sym typeface="Wingdings" pitchFamily="2" charset="2"/>
              </a:rPr>
              <a:t> </a:t>
            </a:r>
            <a:r>
              <a:rPr lang="en-US" sz="2000" dirty="0" err="1">
                <a:latin typeface="Arial" pitchFamily="34" charset="0"/>
                <a:cs typeface="Arial" pitchFamily="34" charset="0"/>
                <a:sym typeface="Wingdings" pitchFamily="2" charset="2"/>
              </a:rPr>
              <a:t>và</a:t>
            </a:r>
            <a:r>
              <a:rPr lang="en-US" sz="2000" dirty="0">
                <a:latin typeface="Arial" pitchFamily="34" charset="0"/>
                <a:cs typeface="Arial" pitchFamily="34" charset="0"/>
                <a:sym typeface="Wingdings" pitchFamily="2" charset="2"/>
              </a:rPr>
              <a:t> </a:t>
            </a:r>
            <a:r>
              <a:rPr lang="en-US" sz="2000" dirty="0" err="1">
                <a:latin typeface="Arial" pitchFamily="34" charset="0"/>
                <a:cs typeface="Arial" pitchFamily="34" charset="0"/>
                <a:sym typeface="Wingdings" pitchFamily="2" charset="2"/>
              </a:rPr>
              <a:t>bắp</a:t>
            </a:r>
            <a:r>
              <a:rPr lang="en-US" sz="2000" dirty="0">
                <a:latin typeface="Arial" pitchFamily="34" charset="0"/>
                <a:cs typeface="Arial" pitchFamily="34" charset="0"/>
                <a:sym typeface="Wingdings" pitchFamily="2" charset="2"/>
              </a:rPr>
              <a:t> </a:t>
            </a:r>
            <a:r>
              <a:rPr lang="en-US" sz="2000" dirty="0" err="1">
                <a:latin typeface="Arial" pitchFamily="34" charset="0"/>
                <a:cs typeface="Arial" pitchFamily="34" charset="0"/>
                <a:sym typeface="Wingdings" pitchFamily="2" charset="2"/>
              </a:rPr>
              <a:t>là</a:t>
            </a:r>
            <a:r>
              <a:rPr lang="en-US" sz="2000" dirty="0">
                <a:latin typeface="Arial" pitchFamily="34" charset="0"/>
                <a:cs typeface="Arial" pitchFamily="34" charset="0"/>
                <a:sym typeface="Wingdings" pitchFamily="2" charset="2"/>
              </a:rPr>
              <a:t> </a:t>
            </a:r>
            <a:r>
              <a:rPr lang="en-US" sz="2000" dirty="0" err="1">
                <a:latin typeface="Arial" pitchFamily="34" charset="0"/>
                <a:cs typeface="Arial" pitchFamily="34" charset="0"/>
                <a:sym typeface="Wingdings" pitchFamily="2" charset="2"/>
              </a:rPr>
              <a:t>nhóm</a:t>
            </a:r>
            <a:r>
              <a:rPr lang="en-US" sz="2000" dirty="0">
                <a:latin typeface="Arial" pitchFamily="34" charset="0"/>
                <a:cs typeface="Arial" pitchFamily="34" charset="0"/>
                <a:sym typeface="Wingdings" pitchFamily="2" charset="2"/>
              </a:rPr>
              <a:t> </a:t>
            </a:r>
            <a:r>
              <a:rPr lang="en-US" sz="2000" dirty="0" err="1">
                <a:latin typeface="Arial" pitchFamily="34" charset="0"/>
                <a:cs typeface="Arial" pitchFamily="34" charset="0"/>
                <a:sym typeface="Wingdings" pitchFamily="2" charset="2"/>
              </a:rPr>
              <a:t>thức</a:t>
            </a:r>
            <a:r>
              <a:rPr lang="en-US" sz="2000" dirty="0">
                <a:latin typeface="Arial" pitchFamily="34" charset="0"/>
                <a:cs typeface="Arial" pitchFamily="34" charset="0"/>
                <a:sym typeface="Wingdings" pitchFamily="2" charset="2"/>
              </a:rPr>
              <a:t> </a:t>
            </a:r>
            <a:r>
              <a:rPr lang="en-US" sz="2000" dirty="0" err="1">
                <a:latin typeface="Arial" pitchFamily="34" charset="0"/>
                <a:cs typeface="Arial" pitchFamily="34" charset="0"/>
                <a:sym typeface="Wingdings" pitchFamily="2" charset="2"/>
              </a:rPr>
              <a:t>ăn</a:t>
            </a:r>
            <a:r>
              <a:rPr lang="en-US" sz="2000" dirty="0">
                <a:latin typeface="Arial" pitchFamily="34" charset="0"/>
                <a:cs typeface="Arial" pitchFamily="34" charset="0"/>
                <a:sym typeface="Wingdings" pitchFamily="2" charset="2"/>
              </a:rPr>
              <a:t> </a:t>
            </a:r>
            <a:r>
              <a:rPr lang="en-US" sz="2000" dirty="0" err="1">
                <a:latin typeface="Arial" pitchFamily="34" charset="0"/>
                <a:cs typeface="Arial" pitchFamily="34" charset="0"/>
                <a:sym typeface="Wingdings" pitchFamily="2" charset="2"/>
              </a:rPr>
              <a:t>tinh</a:t>
            </a:r>
            <a:r>
              <a:rPr lang="en-US" sz="2000" dirty="0">
                <a:latin typeface="Arial" pitchFamily="34" charset="0"/>
                <a:cs typeface="Arial" pitchFamily="34" charset="0"/>
                <a:sym typeface="Wingdings" pitchFamily="2" charset="2"/>
              </a:rPr>
              <a:t>.</a:t>
            </a:r>
            <a:endParaRPr lang="en-US" sz="2000" dirty="0">
              <a:latin typeface="Arial" pitchFamily="34" charset="0"/>
              <a:cs typeface="Arial" pitchFamily="34" charset="0"/>
            </a:endParaRPr>
          </a:p>
        </p:txBody>
      </p:sp>
    </p:spTree>
    <p:extLst>
      <p:ext uri="{BB962C8B-B14F-4D97-AF65-F5344CB8AC3E}">
        <p14:creationId xmlns:p14="http://schemas.microsoft.com/office/powerpoint/2010/main" val="2433393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0" end="0"/>
                                            </p:txEl>
                                          </p:spTgt>
                                        </p:tgtEl>
                                        <p:attrNameLst>
                                          <p:attrName>style.visibility</p:attrName>
                                        </p:attrNameLst>
                                      </p:cBhvr>
                                      <p:to>
                                        <p:strVal val="visible"/>
                                      </p:to>
                                    </p:set>
                                    <p:animEffect transition="in" filter="fade">
                                      <p:cBhvr>
                                        <p:cTn id="28" dur="1000"/>
                                        <p:tgtEl>
                                          <p:spTgt spid="2">
                                            <p:txEl>
                                              <p:pRg st="0" end="0"/>
                                            </p:txEl>
                                          </p:spTgt>
                                        </p:tgtEl>
                                      </p:cBhvr>
                                    </p:animEffect>
                                    <p:anim calcmode="lin" valueType="num">
                                      <p:cBhvr>
                                        <p:cTn id="29"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95300" y="152400"/>
            <a:ext cx="6134100" cy="2215991"/>
          </a:xfrm>
          <a:prstGeom prst="rect">
            <a:avLst/>
          </a:prstGeom>
          <a:noFill/>
        </p:spPr>
        <p:txBody>
          <a:bodyPr wrap="square" rtlCol="0">
            <a:spAutoFit/>
          </a:bodyPr>
          <a:lstStyle/>
          <a:p>
            <a:pPr lvl="0"/>
            <a:r>
              <a:rPr lang="nl-NL" sz="2400" b="1" dirty="0">
                <a:latin typeface="Arial" pitchFamily="34" charset="0"/>
                <a:cs typeface="Arial" pitchFamily="34" charset="0"/>
              </a:rPr>
              <a:t>2. </a:t>
            </a:r>
            <a:r>
              <a:rPr lang="nl-NL" sz="2400" b="1" u="sng" dirty="0">
                <a:latin typeface="Arial" pitchFamily="34" charset="0"/>
                <a:cs typeface="Arial" pitchFamily="34" charset="0"/>
              </a:rPr>
              <a:t>Thức ăn thô</a:t>
            </a:r>
            <a:r>
              <a:rPr lang="nl-NL" sz="2400" b="1" dirty="0">
                <a:latin typeface="Arial" pitchFamily="34" charset="0"/>
                <a:cs typeface="Arial" pitchFamily="34" charset="0"/>
              </a:rPr>
              <a:t>: </a:t>
            </a:r>
            <a:r>
              <a:rPr lang="nl-NL" sz="2400" i="1" dirty="0">
                <a:latin typeface="Arial" pitchFamily="34" charset="0"/>
                <a:cs typeface="Arial" pitchFamily="34" charset="0"/>
              </a:rPr>
              <a:t>Ngược lại với thức ăn tinh là thức ăn thô.</a:t>
            </a:r>
            <a:endParaRPr lang="en-US" sz="2400" dirty="0">
              <a:latin typeface="Arial" pitchFamily="34" charset="0"/>
              <a:cs typeface="Arial" pitchFamily="34" charset="0"/>
            </a:endParaRPr>
          </a:p>
          <a:p>
            <a:r>
              <a:rPr lang="nl-NL" sz="2400" b="1" dirty="0">
                <a:latin typeface="Arial" pitchFamily="34" charset="0"/>
                <a:cs typeface="Arial" pitchFamily="34" charset="0"/>
              </a:rPr>
              <a:t>        </a:t>
            </a:r>
            <a:r>
              <a:rPr lang="nl-NL" sz="2400" b="1" u="sng" dirty="0">
                <a:latin typeface="Arial" pitchFamily="34" charset="0"/>
                <a:cs typeface="Arial" pitchFamily="34" charset="0"/>
              </a:rPr>
              <a:t>Ví dụ</a:t>
            </a:r>
            <a:r>
              <a:rPr lang="nl-NL" sz="2400" u="sng" dirty="0">
                <a:latin typeface="Arial" pitchFamily="34" charset="0"/>
                <a:cs typeface="Arial" pitchFamily="34" charset="0"/>
              </a:rPr>
              <a:t>:</a:t>
            </a:r>
            <a:r>
              <a:rPr lang="nl-NL" sz="2400" dirty="0">
                <a:latin typeface="Arial" pitchFamily="34" charset="0"/>
                <a:cs typeface="Arial" pitchFamily="34" charset="0"/>
              </a:rPr>
              <a:t> Các thức ăn thô.</a:t>
            </a:r>
            <a:endParaRPr lang="en-US" sz="2400" dirty="0">
              <a:latin typeface="Arial" pitchFamily="34" charset="0"/>
              <a:cs typeface="Arial" pitchFamily="34" charset="0"/>
            </a:endParaRPr>
          </a:p>
          <a:p>
            <a:r>
              <a:rPr lang="nl-NL" sz="2400" dirty="0">
                <a:latin typeface="Arial" pitchFamily="34" charset="0"/>
                <a:cs typeface="Arial" pitchFamily="34" charset="0"/>
              </a:rPr>
              <a:t>       Thức ăn xanh: rau, cỏ các loại.</a:t>
            </a:r>
            <a:endParaRPr lang="en-US" sz="2400" dirty="0">
              <a:latin typeface="Arial" pitchFamily="34" charset="0"/>
              <a:cs typeface="Arial" pitchFamily="34" charset="0"/>
            </a:endParaRPr>
          </a:p>
          <a:p>
            <a:r>
              <a:rPr lang="nl-NL" sz="2400" dirty="0">
                <a:latin typeface="Arial" pitchFamily="34" charset="0"/>
                <a:cs typeface="Arial" pitchFamily="34" charset="0"/>
              </a:rPr>
              <a:t>       Thức ăn khô: Rơm rạ, cỏ khô.</a:t>
            </a:r>
            <a:endParaRPr lang="en-US" sz="2400" dirty="0">
              <a:latin typeface="Arial" pitchFamily="34" charset="0"/>
              <a:cs typeface="Arial" pitchFamily="34" charset="0"/>
            </a:endParaRPr>
          </a:p>
          <a:p>
            <a:endParaRPr lang="en-US" dirty="0"/>
          </a:p>
        </p:txBody>
      </p:sp>
      <p:sp>
        <p:nvSpPr>
          <p:cNvPr id="8" name="TextBox 7"/>
          <p:cNvSpPr txBox="1"/>
          <p:nvPr/>
        </p:nvSpPr>
        <p:spPr>
          <a:xfrm>
            <a:off x="228600" y="1981200"/>
            <a:ext cx="7772400" cy="2585323"/>
          </a:xfrm>
          <a:prstGeom prst="rect">
            <a:avLst/>
          </a:prstGeom>
          <a:noFill/>
        </p:spPr>
        <p:txBody>
          <a:bodyPr wrap="square" rtlCol="0">
            <a:spAutoFit/>
          </a:bodyPr>
          <a:lstStyle/>
          <a:p>
            <a:r>
              <a:rPr lang="nl-NL" sz="2400" b="1" dirty="0">
                <a:latin typeface="Arial" pitchFamily="34" charset="0"/>
                <a:cs typeface="Arial" pitchFamily="34" charset="0"/>
              </a:rPr>
              <a:t>III. </a:t>
            </a:r>
            <a:r>
              <a:rPr lang="nl-NL" sz="2400" b="1" u="sng" dirty="0">
                <a:latin typeface="Arial" pitchFamily="34" charset="0"/>
                <a:cs typeface="Arial" pitchFamily="34" charset="0"/>
              </a:rPr>
              <a:t>Thức ăn hỗn hợp:</a:t>
            </a:r>
            <a:endParaRPr lang="en-US" sz="2400" dirty="0">
              <a:latin typeface="Arial" pitchFamily="34" charset="0"/>
              <a:cs typeface="Arial" pitchFamily="34" charset="0"/>
            </a:endParaRPr>
          </a:p>
          <a:p>
            <a:pPr lvl="0"/>
            <a:r>
              <a:rPr lang="nl-NL" sz="2400" dirty="0">
                <a:latin typeface="Arial" pitchFamily="34" charset="0"/>
                <a:cs typeface="Arial" pitchFamily="34" charset="0"/>
              </a:rPr>
              <a:t>   - Thức ăn được tạo nên bởi nhiều nguồn nguyên liệu khác nhau.</a:t>
            </a:r>
            <a:endParaRPr lang="en-US" sz="2400" dirty="0">
              <a:latin typeface="Arial" pitchFamily="34" charset="0"/>
              <a:cs typeface="Arial" pitchFamily="34" charset="0"/>
            </a:endParaRPr>
          </a:p>
          <a:p>
            <a:pPr lvl="0"/>
            <a:r>
              <a:rPr lang="nl-NL" sz="2400" dirty="0">
                <a:latin typeface="Arial" pitchFamily="34" charset="0"/>
                <a:cs typeface="Arial" pitchFamily="34" charset="0"/>
              </a:rPr>
              <a:t>   -  Đáp ứng đúng nhu cầu dinh dưỡng từng giai đoạn phát triển của từng loại thú.</a:t>
            </a:r>
          </a:p>
          <a:p>
            <a:r>
              <a:rPr lang="nl-NL" sz="2400" dirty="0">
                <a:latin typeface="Arial" pitchFamily="34" charset="0"/>
                <a:cs typeface="Arial" pitchFamily="34" charset="0"/>
              </a:rPr>
              <a:t>   -  Các loại thức ăn hỗn hợp:</a:t>
            </a:r>
            <a:endParaRPr lang="en-US" sz="2400" dirty="0">
              <a:latin typeface="Arial" pitchFamily="34" charset="0"/>
              <a:cs typeface="Arial" pitchFamily="34" charset="0"/>
            </a:endParaRPr>
          </a:p>
          <a:p>
            <a:endParaRPr lang="en-US" dirty="0"/>
          </a:p>
        </p:txBody>
      </p:sp>
      <p:sp>
        <p:nvSpPr>
          <p:cNvPr id="10" name="TextBox 9"/>
          <p:cNvSpPr txBox="1"/>
          <p:nvPr/>
        </p:nvSpPr>
        <p:spPr>
          <a:xfrm>
            <a:off x="495300" y="4419600"/>
            <a:ext cx="7391400" cy="1384995"/>
          </a:xfrm>
          <a:prstGeom prst="rect">
            <a:avLst/>
          </a:prstGeom>
          <a:noFill/>
        </p:spPr>
        <p:txBody>
          <a:bodyPr wrap="square" rtlCol="0">
            <a:spAutoFit/>
          </a:bodyPr>
          <a:lstStyle/>
          <a:p>
            <a:r>
              <a:rPr lang="nl-NL" sz="2400" b="1" i="1" dirty="0">
                <a:latin typeface="Arial" pitchFamily="34" charset="0"/>
                <a:cs typeface="Arial" pitchFamily="34" charset="0"/>
              </a:rPr>
              <a:t>+ Thức ăn hỗn hợp tinh</a:t>
            </a:r>
            <a:r>
              <a:rPr lang="nl-NL" sz="2400" b="1" dirty="0">
                <a:latin typeface="Arial" pitchFamily="34" charset="0"/>
                <a:cs typeface="Arial" pitchFamily="34" charset="0"/>
              </a:rPr>
              <a:t>:</a:t>
            </a:r>
            <a:r>
              <a:rPr lang="nl-NL" sz="2400" dirty="0">
                <a:latin typeface="Arial" pitchFamily="34" charset="0"/>
                <a:cs typeface="Arial" pitchFamily="34" charset="0"/>
              </a:rPr>
              <a:t> Thức ăn được tạo bởi những nguyên liệu có thành phần cấu tạo tinh.</a:t>
            </a:r>
            <a:endParaRPr lang="en-US" sz="2400" dirty="0">
              <a:latin typeface="Arial" pitchFamily="34" charset="0"/>
              <a:cs typeface="Arial" pitchFamily="34" charset="0"/>
            </a:endParaRPr>
          </a:p>
          <a:p>
            <a:endParaRPr lang="en-US" dirty="0"/>
          </a:p>
          <a:p>
            <a:endParaRPr lang="en-US" dirty="0"/>
          </a:p>
        </p:txBody>
      </p:sp>
    </p:spTree>
    <p:extLst>
      <p:ext uri="{BB962C8B-B14F-4D97-AF65-F5344CB8AC3E}">
        <p14:creationId xmlns:p14="http://schemas.microsoft.com/office/powerpoint/2010/main" val="2335877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istrator\Downloads\Bột tổng hợ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304800"/>
            <a:ext cx="7543800" cy="586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8657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7162800" cy="1477328"/>
          </a:xfrm>
          <a:prstGeom prst="rect">
            <a:avLst/>
          </a:prstGeom>
          <a:noFill/>
        </p:spPr>
        <p:txBody>
          <a:bodyPr wrap="square" rtlCol="0">
            <a:spAutoFit/>
          </a:bodyPr>
          <a:lstStyle/>
          <a:p>
            <a:r>
              <a:rPr lang="nl-NL" sz="2400" b="1" dirty="0">
                <a:latin typeface="Arial" pitchFamily="34" charset="0"/>
                <a:cs typeface="Arial" pitchFamily="34" charset="0"/>
              </a:rPr>
              <a:t>+ </a:t>
            </a:r>
            <a:r>
              <a:rPr lang="nl-NL" sz="2400" b="1" i="1" dirty="0">
                <a:latin typeface="Arial" pitchFamily="34" charset="0"/>
                <a:cs typeface="Arial" pitchFamily="34" charset="0"/>
              </a:rPr>
              <a:t>Thức ăn hỗn hợp bổ sung</a:t>
            </a:r>
            <a:r>
              <a:rPr lang="nl-NL" sz="2400" b="1" dirty="0">
                <a:latin typeface="Arial" pitchFamily="34" charset="0"/>
                <a:cs typeface="Arial" pitchFamily="34" charset="0"/>
              </a:rPr>
              <a:t>:</a:t>
            </a:r>
            <a:r>
              <a:rPr lang="nl-NL" sz="2400" dirty="0">
                <a:latin typeface="Arial" pitchFamily="34" charset="0"/>
                <a:cs typeface="Arial" pitchFamily="34" charset="0"/>
              </a:rPr>
              <a:t> Thức ăn giàu một nhóm chất dinh dưỡng nào đó trộn vào thức ăn để bổ sung chất đó.</a:t>
            </a:r>
            <a:endParaRPr lang="en-US" sz="2400" dirty="0">
              <a:latin typeface="Arial" pitchFamily="34" charset="0"/>
              <a:cs typeface="Arial" pitchFamily="34" charset="0"/>
            </a:endParaRPr>
          </a:p>
          <a:p>
            <a:endParaRPr lang="en-US" dirty="0"/>
          </a:p>
        </p:txBody>
      </p:sp>
      <p:pic>
        <p:nvPicPr>
          <p:cNvPr id="1027" name="Picture 3" descr="C:\Users\Administrator\Downloads\KHOÁ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524000"/>
            <a:ext cx="7848600" cy="50387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4100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fade">
                                      <p:cBhvr>
                                        <p:cTn id="7" dur="1000"/>
                                        <p:tgtEl>
                                          <p:spTgt spid="1027"/>
                                        </p:tgtEl>
                                      </p:cBhvr>
                                    </p:animEffect>
                                    <p:anim calcmode="lin" valueType="num">
                                      <p:cBhvr>
                                        <p:cTn id="8" dur="1000" fill="hold"/>
                                        <p:tgtEl>
                                          <p:spTgt spid="1027"/>
                                        </p:tgtEl>
                                        <p:attrNameLst>
                                          <p:attrName>ppt_x</p:attrName>
                                        </p:attrNameLst>
                                      </p:cBhvr>
                                      <p:tavLst>
                                        <p:tav tm="0">
                                          <p:val>
                                            <p:strVal val="#ppt_x"/>
                                          </p:val>
                                        </p:tav>
                                        <p:tav tm="100000">
                                          <p:val>
                                            <p:strVal val="#ppt_x"/>
                                          </p:val>
                                        </p:tav>
                                      </p:tavLst>
                                    </p:anim>
                                    <p:anim calcmode="lin" valueType="num">
                                      <p:cBhvr>
                                        <p:cTn id="9" dur="1000" fill="hold"/>
                                        <p:tgtEl>
                                          <p:spTgt spid="10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7467600" cy="2215991"/>
          </a:xfrm>
          <a:prstGeom prst="rect">
            <a:avLst/>
          </a:prstGeom>
          <a:noFill/>
        </p:spPr>
        <p:txBody>
          <a:bodyPr wrap="square" rtlCol="0">
            <a:spAutoFit/>
          </a:bodyPr>
          <a:lstStyle/>
          <a:p>
            <a:r>
              <a:rPr lang="nl-NL" sz="2400" b="1" dirty="0">
                <a:latin typeface="Arial" pitchFamily="34" charset="0"/>
                <a:cs typeface="Arial" pitchFamily="34" charset="0"/>
              </a:rPr>
              <a:t>+ </a:t>
            </a:r>
            <a:r>
              <a:rPr lang="nl-NL" sz="2400" b="1" i="1" dirty="0">
                <a:latin typeface="Arial" pitchFamily="34" charset="0"/>
                <a:cs typeface="Arial" pitchFamily="34" charset="0"/>
              </a:rPr>
              <a:t>Thức ăn hỗn hợp hoàn chỉnh</a:t>
            </a:r>
            <a:r>
              <a:rPr lang="nl-NL" sz="2400" b="1" dirty="0">
                <a:latin typeface="Arial" pitchFamily="34" charset="0"/>
                <a:cs typeface="Arial" pitchFamily="34" charset="0"/>
              </a:rPr>
              <a:t>:</a:t>
            </a:r>
            <a:r>
              <a:rPr lang="nl-NL" sz="2400" dirty="0">
                <a:latin typeface="Arial" pitchFamily="34" charset="0"/>
                <a:cs typeface="Arial" pitchFamily="34" charset="0"/>
              </a:rPr>
              <a:t> Thức ăn chứa đầy đủ các dạng tinh, thô và bổ sung, nhằm tạo nên một hỗn hợp đáp ứng đầy đủ nhu cầu của thú. Khi dùng thức ăn hỗn hợp cần cho thú uống đủ nước, không nấu chín thức ăn</a:t>
            </a:r>
            <a:r>
              <a:rPr lang="nl-NL" dirty="0">
                <a:latin typeface="Arial" pitchFamily="34" charset="0"/>
                <a:cs typeface="Arial" pitchFamily="34" charset="0"/>
              </a:rPr>
              <a:t>.</a:t>
            </a:r>
            <a:endParaRPr lang="en-US" dirty="0">
              <a:latin typeface="Arial" pitchFamily="34" charset="0"/>
              <a:cs typeface="Arial" pitchFamily="34" charset="0"/>
            </a:endParaRPr>
          </a:p>
          <a:p>
            <a:endParaRPr lang="en-US" dirty="0"/>
          </a:p>
        </p:txBody>
      </p:sp>
      <p:pic>
        <p:nvPicPr>
          <p:cNvPr id="2050" name="Picture 2" descr="C:\Users\Administrator\Downloads\h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286000"/>
            <a:ext cx="3657600" cy="4419599"/>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Administrator\Downloads\h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2286000"/>
            <a:ext cx="3657600"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8568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anim calcmode="lin" valueType="num">
                                      <p:cBhvr>
                                        <p:cTn id="8" dur="1000" fill="hold"/>
                                        <p:tgtEl>
                                          <p:spTgt spid="2050"/>
                                        </p:tgtEl>
                                        <p:attrNameLst>
                                          <p:attrName>ppt_x</p:attrName>
                                        </p:attrNameLst>
                                      </p:cBhvr>
                                      <p:tavLst>
                                        <p:tav tm="0">
                                          <p:val>
                                            <p:strVal val="#ppt_x"/>
                                          </p:val>
                                        </p:tav>
                                        <p:tav tm="100000">
                                          <p:val>
                                            <p:strVal val="#ppt_x"/>
                                          </p:val>
                                        </p:tav>
                                      </p:tavLst>
                                    </p:anim>
                                    <p:anim calcmode="lin" valueType="num">
                                      <p:cBhvr>
                                        <p:cTn id="9"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051"/>
                                        </p:tgtEl>
                                        <p:attrNameLst>
                                          <p:attrName>style.visibility</p:attrName>
                                        </p:attrNameLst>
                                      </p:cBhvr>
                                      <p:to>
                                        <p:strVal val="visible"/>
                                      </p:to>
                                    </p:set>
                                    <p:animEffect transition="in" filter="fade">
                                      <p:cBhvr>
                                        <p:cTn id="14" dur="1000"/>
                                        <p:tgtEl>
                                          <p:spTgt spid="2051"/>
                                        </p:tgtEl>
                                      </p:cBhvr>
                                    </p:animEffect>
                                    <p:anim calcmode="lin" valueType="num">
                                      <p:cBhvr>
                                        <p:cTn id="15" dur="1000" fill="hold"/>
                                        <p:tgtEl>
                                          <p:spTgt spid="2051"/>
                                        </p:tgtEl>
                                        <p:attrNameLst>
                                          <p:attrName>ppt_x</p:attrName>
                                        </p:attrNameLst>
                                      </p:cBhvr>
                                      <p:tavLst>
                                        <p:tav tm="0">
                                          <p:val>
                                            <p:strVal val="#ppt_x"/>
                                          </p:val>
                                        </p:tav>
                                        <p:tav tm="100000">
                                          <p:val>
                                            <p:strVal val="#ppt_x"/>
                                          </p:val>
                                        </p:tav>
                                      </p:tavLst>
                                    </p:anim>
                                    <p:anim calcmode="lin" valueType="num">
                                      <p:cBhvr>
                                        <p:cTn id="16" dur="1000" fill="hold"/>
                                        <p:tgtEl>
                                          <p:spTgt spid="20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5D4B872-A06A-47BC-B366-95C2A1A6D35C}"/>
              </a:ext>
            </a:extLst>
          </p:cNvPr>
          <p:cNvSpPr txBox="1"/>
          <p:nvPr/>
        </p:nvSpPr>
        <p:spPr>
          <a:xfrm>
            <a:off x="990600" y="1066800"/>
            <a:ext cx="6400800" cy="584775"/>
          </a:xfrm>
          <a:prstGeom prst="rect">
            <a:avLst/>
          </a:prstGeom>
          <a:noFill/>
        </p:spPr>
        <p:txBody>
          <a:bodyPr wrap="square">
            <a:spAutoFit/>
          </a:bodyPr>
          <a:lstStyle/>
          <a:p>
            <a:pPr marL="0" marR="0">
              <a:spcBef>
                <a:spcPts val="0"/>
              </a:spcBef>
              <a:spcAft>
                <a:spcPts val="0"/>
              </a:spcAft>
              <a:tabLst>
                <a:tab pos="228600" algn="l"/>
                <a:tab pos="2743200" algn="l"/>
                <a:tab pos="2971800" algn="l"/>
              </a:tabLst>
            </a:pPr>
            <a:r>
              <a:rPr lang="en-US" sz="3200" b="1" dirty="0">
                <a:latin typeface="Times New Roman" panose="02020603050405020304" pitchFamily="18" charset="0"/>
                <a:ea typeface="Times New Roman" panose="02020603050405020304" pitchFamily="18" charset="0"/>
              </a:rPr>
              <a:t>1</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Đơn</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vị</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thức</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ăn</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của</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nước</a:t>
            </a:r>
            <a:r>
              <a:rPr lang="en-US" sz="3200" b="1" dirty="0">
                <a:effectLst/>
                <a:latin typeface="Times New Roman" panose="02020603050405020304" pitchFamily="18" charset="0"/>
                <a:ea typeface="Times New Roman" panose="02020603050405020304" pitchFamily="18" charset="0"/>
              </a:rPr>
              <a:t> ta </a:t>
            </a:r>
            <a:r>
              <a:rPr lang="en-US" sz="3200" b="1" dirty="0" err="1">
                <a:effectLst/>
                <a:latin typeface="Times New Roman" panose="02020603050405020304" pitchFamily="18" charset="0"/>
                <a:ea typeface="Times New Roman" panose="02020603050405020304" pitchFamily="18" charset="0"/>
              </a:rPr>
              <a:t>là</a:t>
            </a:r>
            <a:r>
              <a:rPr lang="en-US" sz="3200" b="1" dirty="0">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FC7D3053-D477-4E4D-A7CE-BADFF53D07F2}"/>
              </a:ext>
            </a:extLst>
          </p:cNvPr>
          <p:cNvSpPr txBox="1"/>
          <p:nvPr/>
        </p:nvSpPr>
        <p:spPr>
          <a:xfrm>
            <a:off x="1524000" y="1828800"/>
            <a:ext cx="4572000" cy="523220"/>
          </a:xfrm>
          <a:prstGeom prst="rect">
            <a:avLst/>
          </a:prstGeom>
          <a:noFill/>
        </p:spPr>
        <p:txBody>
          <a:bodyPr wrap="square">
            <a:spAutoFit/>
          </a:bodyPr>
          <a:lstStyle/>
          <a:p>
            <a:r>
              <a:rPr lang="en-US" sz="2800" b="1" dirty="0">
                <a:effectLst/>
                <a:latin typeface="Times New Roman" panose="02020603050405020304" pitchFamily="18" charset="0"/>
                <a:ea typeface="Times New Roman" panose="02020603050405020304" pitchFamily="18" charset="0"/>
              </a:rPr>
              <a:t>a. 1500 </a:t>
            </a:r>
            <a:r>
              <a:rPr lang="en-US" sz="2800" b="1" dirty="0" err="1">
                <a:effectLst/>
                <a:latin typeface="Times New Roman" panose="02020603050405020304" pitchFamily="18" charset="0"/>
                <a:ea typeface="Times New Roman" panose="02020603050405020304" pitchFamily="18" charset="0"/>
              </a:rPr>
              <a:t>calor</a:t>
            </a:r>
            <a:endParaRPr lang="en-US" sz="2800" dirty="0"/>
          </a:p>
        </p:txBody>
      </p:sp>
      <p:sp>
        <p:nvSpPr>
          <p:cNvPr id="9" name="TextBox 8">
            <a:extLst>
              <a:ext uri="{FF2B5EF4-FFF2-40B4-BE49-F238E27FC236}">
                <a16:creationId xmlns:a16="http://schemas.microsoft.com/office/drawing/2014/main" id="{1CB8B86D-7FC7-48FA-A3CE-70C39E901F04}"/>
              </a:ext>
            </a:extLst>
          </p:cNvPr>
          <p:cNvSpPr txBox="1"/>
          <p:nvPr/>
        </p:nvSpPr>
        <p:spPr>
          <a:xfrm>
            <a:off x="1524000" y="2406134"/>
            <a:ext cx="4572000" cy="523220"/>
          </a:xfrm>
          <a:prstGeom prst="rect">
            <a:avLst/>
          </a:prstGeom>
          <a:noFill/>
        </p:spPr>
        <p:txBody>
          <a:bodyPr wrap="square">
            <a:spAutoFit/>
          </a:bodyPr>
          <a:lstStyle/>
          <a:p>
            <a:r>
              <a:rPr lang="en-US" sz="2800" b="1" dirty="0">
                <a:effectLst/>
                <a:latin typeface="Times New Roman" panose="02020603050405020304" pitchFamily="18" charset="0"/>
                <a:ea typeface="Times New Roman" panose="02020603050405020304" pitchFamily="18" charset="0"/>
              </a:rPr>
              <a:t>b. 2500 </a:t>
            </a:r>
            <a:r>
              <a:rPr lang="en-US" sz="2800" b="1" dirty="0" err="1">
                <a:effectLst/>
                <a:latin typeface="Times New Roman" panose="02020603050405020304" pitchFamily="18" charset="0"/>
                <a:ea typeface="Times New Roman" panose="02020603050405020304" pitchFamily="18" charset="0"/>
              </a:rPr>
              <a:t>calor</a:t>
            </a:r>
            <a:endParaRPr lang="en-US" sz="2800" dirty="0"/>
          </a:p>
        </p:txBody>
      </p:sp>
      <p:sp>
        <p:nvSpPr>
          <p:cNvPr id="11" name="TextBox 10">
            <a:extLst>
              <a:ext uri="{FF2B5EF4-FFF2-40B4-BE49-F238E27FC236}">
                <a16:creationId xmlns:a16="http://schemas.microsoft.com/office/drawing/2014/main" id="{5C194737-B0BD-4F97-ADEB-55E454CDE282}"/>
              </a:ext>
            </a:extLst>
          </p:cNvPr>
          <p:cNvSpPr txBox="1"/>
          <p:nvPr/>
        </p:nvSpPr>
        <p:spPr>
          <a:xfrm>
            <a:off x="1524000" y="3038566"/>
            <a:ext cx="4572000" cy="523220"/>
          </a:xfrm>
          <a:prstGeom prst="rect">
            <a:avLst/>
          </a:prstGeom>
          <a:noFill/>
        </p:spPr>
        <p:txBody>
          <a:bodyPr wrap="square">
            <a:spAutoFit/>
          </a:bodyPr>
          <a:lstStyle/>
          <a:p>
            <a:r>
              <a:rPr lang="en-US" sz="2800" b="1" dirty="0">
                <a:effectLst/>
                <a:latin typeface="Times New Roman" panose="02020603050405020304" pitchFamily="18" charset="0"/>
                <a:ea typeface="Times New Roman" panose="02020603050405020304" pitchFamily="18" charset="0"/>
              </a:rPr>
              <a:t>c. 2000 </a:t>
            </a:r>
            <a:r>
              <a:rPr lang="en-US" sz="2800" b="1" dirty="0" err="1">
                <a:effectLst/>
                <a:latin typeface="Times New Roman" panose="02020603050405020304" pitchFamily="18" charset="0"/>
                <a:ea typeface="Times New Roman" panose="02020603050405020304" pitchFamily="18" charset="0"/>
              </a:rPr>
              <a:t>kcalor</a:t>
            </a:r>
            <a:endParaRPr lang="en-US" sz="2800" dirty="0"/>
          </a:p>
        </p:txBody>
      </p:sp>
      <p:sp>
        <p:nvSpPr>
          <p:cNvPr id="13" name="TextBox 12">
            <a:extLst>
              <a:ext uri="{FF2B5EF4-FFF2-40B4-BE49-F238E27FC236}">
                <a16:creationId xmlns:a16="http://schemas.microsoft.com/office/drawing/2014/main" id="{526E3839-F5C2-4C32-9C93-E2AAC85E7ADB}"/>
              </a:ext>
            </a:extLst>
          </p:cNvPr>
          <p:cNvSpPr txBox="1"/>
          <p:nvPr/>
        </p:nvSpPr>
        <p:spPr>
          <a:xfrm>
            <a:off x="1502898" y="3692100"/>
            <a:ext cx="4572000" cy="523220"/>
          </a:xfrm>
          <a:prstGeom prst="rect">
            <a:avLst/>
          </a:prstGeom>
          <a:noFill/>
        </p:spPr>
        <p:txBody>
          <a:bodyPr wrap="square">
            <a:spAutoFit/>
          </a:bodyPr>
          <a:lstStyle/>
          <a:p>
            <a:r>
              <a:rPr lang="en-US" sz="2800" b="1" dirty="0">
                <a:effectLst/>
                <a:latin typeface="Times New Roman" panose="02020603050405020304" pitchFamily="18" charset="0"/>
                <a:ea typeface="Times New Roman" panose="02020603050405020304" pitchFamily="18" charset="0"/>
              </a:rPr>
              <a:t>d. 2500Kcalor</a:t>
            </a:r>
            <a:endParaRPr lang="en-US" sz="2800" dirty="0"/>
          </a:p>
        </p:txBody>
      </p:sp>
      <p:sp>
        <p:nvSpPr>
          <p:cNvPr id="14" name="TextBox 13">
            <a:extLst>
              <a:ext uri="{FF2B5EF4-FFF2-40B4-BE49-F238E27FC236}">
                <a16:creationId xmlns:a16="http://schemas.microsoft.com/office/drawing/2014/main" id="{C6C9EEAD-12CE-483C-AFF6-BE5637242A29}"/>
              </a:ext>
            </a:extLst>
          </p:cNvPr>
          <p:cNvSpPr txBox="1"/>
          <p:nvPr/>
        </p:nvSpPr>
        <p:spPr>
          <a:xfrm>
            <a:off x="4343400" y="3692100"/>
            <a:ext cx="1883898" cy="523220"/>
          </a:xfrm>
          <a:prstGeom prst="rect">
            <a:avLst/>
          </a:prstGeom>
          <a:noFill/>
        </p:spPr>
        <p:txBody>
          <a:bodyPr wrap="square" rtlCol="0">
            <a:spAutoFit/>
          </a:bodyPr>
          <a:lstStyle/>
          <a:p>
            <a:r>
              <a:rPr lang="en-US" sz="2800" b="1" dirty="0">
                <a:solidFill>
                  <a:srgbClr val="C00000"/>
                </a:solidFill>
              </a:rPr>
              <a:t>ĐÚNG</a:t>
            </a:r>
          </a:p>
        </p:txBody>
      </p:sp>
    </p:spTree>
    <p:extLst>
      <p:ext uri="{BB962C8B-B14F-4D97-AF65-F5344CB8AC3E}">
        <p14:creationId xmlns:p14="http://schemas.microsoft.com/office/powerpoint/2010/main" val="3492119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arn(inVertical)">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500" fill="hold"/>
                                        <p:tgtEl>
                                          <p:spTgt spid="14"/>
                                        </p:tgtEl>
                                        <p:attrNameLst>
                                          <p:attrName>ppt_x</p:attrName>
                                        </p:attrNameLst>
                                      </p:cBhvr>
                                      <p:tavLst>
                                        <p:tav tm="0">
                                          <p:val>
                                            <p:strVal val="#ppt_x"/>
                                          </p:val>
                                        </p:tav>
                                        <p:tav tm="100000">
                                          <p:val>
                                            <p:strVal val="#ppt_x"/>
                                          </p:val>
                                        </p:tav>
                                      </p:tavLst>
                                    </p:anim>
                                    <p:anim calcmode="lin" valueType="num">
                                      <p:cBhvr additive="base">
                                        <p:cTn id="3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1"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4F99F0C-4DD0-4338-AAEB-C4CC5B1EA46D}"/>
              </a:ext>
            </a:extLst>
          </p:cNvPr>
          <p:cNvSpPr txBox="1"/>
          <p:nvPr/>
        </p:nvSpPr>
        <p:spPr>
          <a:xfrm>
            <a:off x="990600" y="609600"/>
            <a:ext cx="4572000" cy="584775"/>
          </a:xfrm>
          <a:prstGeom prst="rect">
            <a:avLst/>
          </a:prstGeom>
          <a:noFill/>
        </p:spPr>
        <p:txBody>
          <a:bodyPr wrap="square">
            <a:spAutoFit/>
          </a:bodyPr>
          <a:lstStyle/>
          <a:p>
            <a:pPr marL="0" marR="0">
              <a:spcBef>
                <a:spcPts val="0"/>
              </a:spcBef>
              <a:spcAft>
                <a:spcPts val="0"/>
              </a:spcAft>
              <a:tabLst>
                <a:tab pos="228600" algn="l"/>
                <a:tab pos="2743200" algn="l"/>
                <a:tab pos="2971800" algn="l"/>
              </a:tabLst>
            </a:pPr>
            <a:r>
              <a:rPr lang="en-US" sz="3200" b="1" dirty="0">
                <a:effectLst/>
                <a:latin typeface="Times New Roman" panose="02020603050405020304" pitchFamily="18" charset="0"/>
                <a:ea typeface="Times New Roman" panose="02020603050405020304" pitchFamily="18" charset="0"/>
              </a:rPr>
              <a:t>2: </a:t>
            </a:r>
            <a:r>
              <a:rPr lang="en-US" sz="3200" b="1" dirty="0" err="1">
                <a:effectLst/>
                <a:latin typeface="Times New Roman" panose="02020603050405020304" pitchFamily="18" charset="0"/>
                <a:ea typeface="Times New Roman" panose="02020603050405020304" pitchFamily="18" charset="0"/>
              </a:rPr>
              <a:t>Thức</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ăn</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hỗn</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hợp</a:t>
            </a:r>
            <a:r>
              <a:rPr lang="en-US" sz="3200" b="1" dirty="0">
                <a:effectLst/>
                <a:latin typeface="Times New Roman" panose="02020603050405020304" pitchFamily="18" charset="0"/>
                <a:ea typeface="Times New Roman" panose="02020603050405020304" pitchFamily="18" charset="0"/>
              </a:rPr>
              <a:t>:</a:t>
            </a:r>
          </a:p>
        </p:txBody>
      </p:sp>
      <p:sp>
        <p:nvSpPr>
          <p:cNvPr id="10" name="TextBox 9">
            <a:extLst>
              <a:ext uri="{FF2B5EF4-FFF2-40B4-BE49-F238E27FC236}">
                <a16:creationId xmlns:a16="http://schemas.microsoft.com/office/drawing/2014/main" id="{4A411F00-0E88-4B70-9371-A07C128F1430}"/>
              </a:ext>
            </a:extLst>
          </p:cNvPr>
          <p:cNvSpPr txBox="1"/>
          <p:nvPr/>
        </p:nvSpPr>
        <p:spPr>
          <a:xfrm>
            <a:off x="643010" y="1214866"/>
            <a:ext cx="6976990" cy="523220"/>
          </a:xfrm>
          <a:prstGeom prst="rect">
            <a:avLst/>
          </a:prstGeom>
          <a:noFill/>
        </p:spPr>
        <p:txBody>
          <a:bodyPr wrap="square">
            <a:spAutoFit/>
          </a:bodyPr>
          <a:lstStyle/>
          <a:p>
            <a:pPr marL="0" marR="0">
              <a:spcBef>
                <a:spcPts val="0"/>
              </a:spcBef>
              <a:spcAft>
                <a:spcPts val="0"/>
              </a:spcAft>
              <a:tabLst>
                <a:tab pos="228600" algn="l"/>
                <a:tab pos="2743200" algn="l"/>
                <a:tab pos="2971800" algn="l"/>
              </a:tabLst>
            </a:pPr>
            <a:r>
              <a:rPr lang="en-US" sz="2800" b="1" dirty="0">
                <a:effectLst/>
                <a:latin typeface="Times New Roman" panose="02020603050405020304" pitchFamily="18" charset="0"/>
                <a:ea typeface="Times New Roman" panose="02020603050405020304" pitchFamily="18" charset="0"/>
              </a:rPr>
              <a:t>a. </a:t>
            </a:r>
            <a:r>
              <a:rPr lang="en-US" sz="2800" b="1" dirty="0" err="1">
                <a:effectLst/>
                <a:latin typeface="Times New Roman" panose="02020603050405020304" pitchFamily="18" charset="0"/>
                <a:ea typeface="Times New Roman" panose="02020603050405020304" pitchFamily="18" charset="0"/>
              </a:rPr>
              <a:t>Đáp</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ứng</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đủ</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nhu</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cầu</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dinh</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dưỡng</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vật</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nuôi</a:t>
            </a:r>
            <a:endParaRPr lang="en-US" sz="2800" dirty="0">
              <a:effectLst/>
              <a:latin typeface="Times New Roman" panose="02020603050405020304" pitchFamily="18" charset="0"/>
              <a:ea typeface="Times New Roman" panose="02020603050405020304" pitchFamily="18" charset="0"/>
            </a:endParaRPr>
          </a:p>
        </p:txBody>
      </p:sp>
      <p:sp>
        <p:nvSpPr>
          <p:cNvPr id="12" name="TextBox 11">
            <a:extLst>
              <a:ext uri="{FF2B5EF4-FFF2-40B4-BE49-F238E27FC236}">
                <a16:creationId xmlns:a16="http://schemas.microsoft.com/office/drawing/2014/main" id="{C8CC8B52-6700-4957-A868-911EC85A0AE8}"/>
              </a:ext>
            </a:extLst>
          </p:cNvPr>
          <p:cNvSpPr txBox="1"/>
          <p:nvPr/>
        </p:nvSpPr>
        <p:spPr>
          <a:xfrm>
            <a:off x="643010" y="1946088"/>
            <a:ext cx="6519790" cy="523220"/>
          </a:xfrm>
          <a:prstGeom prst="rect">
            <a:avLst/>
          </a:prstGeom>
          <a:noFill/>
        </p:spPr>
        <p:txBody>
          <a:bodyPr wrap="square">
            <a:spAutoFit/>
          </a:bodyPr>
          <a:lstStyle/>
          <a:p>
            <a:pPr marL="0" marR="0">
              <a:spcBef>
                <a:spcPts val="0"/>
              </a:spcBef>
              <a:spcAft>
                <a:spcPts val="0"/>
              </a:spcAft>
              <a:tabLst>
                <a:tab pos="228600" algn="l"/>
                <a:tab pos="2743200" algn="l"/>
                <a:tab pos="2971800" algn="l"/>
              </a:tabLst>
            </a:pPr>
            <a:r>
              <a:rPr lang="en-US" sz="2800" b="1" dirty="0">
                <a:effectLst/>
                <a:latin typeface="Times New Roman" panose="02020603050405020304" pitchFamily="18" charset="0"/>
                <a:ea typeface="Times New Roman" panose="02020603050405020304" pitchFamily="18" charset="0"/>
              </a:rPr>
              <a:t>b. </a:t>
            </a:r>
            <a:r>
              <a:rPr lang="en-US" sz="2800" b="1" dirty="0" err="1">
                <a:effectLst/>
                <a:latin typeface="Times New Roman" panose="02020603050405020304" pitchFamily="18" charset="0"/>
                <a:ea typeface="Times New Roman" panose="02020603050405020304" pitchFamily="18" charset="0"/>
              </a:rPr>
              <a:t>Chế</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biến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từ</a:t>
            </a:r>
            <a:r>
              <a:rPr lang="en-US" sz="2800" b="1" dirty="0">
                <a:effectLst/>
                <a:latin typeface="Times New Roman" panose="02020603050405020304" pitchFamily="18" charset="0"/>
                <a:ea typeface="Times New Roman" panose="02020603050405020304" pitchFamily="18" charset="0"/>
              </a:rPr>
              <a:t> 1 </a:t>
            </a:r>
            <a:r>
              <a:rPr lang="en-US" sz="2800" b="1" dirty="0" err="1">
                <a:effectLst/>
                <a:latin typeface="Times New Roman" panose="02020603050405020304" pitchFamily="18" charset="0"/>
                <a:ea typeface="Times New Roman" panose="02020603050405020304" pitchFamily="18" charset="0"/>
              </a:rPr>
              <a:t>nguồn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nguyên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liệu</a:t>
            </a:r>
            <a:endParaRPr lang="en-US" sz="2800" dirty="0">
              <a:effectLst/>
              <a:latin typeface="Times New Roman" panose="02020603050405020304" pitchFamily="18" charset="0"/>
              <a:ea typeface="Times New Roman" panose="02020603050405020304" pitchFamily="18" charset="0"/>
            </a:endParaRPr>
          </a:p>
        </p:txBody>
      </p:sp>
      <p:sp>
        <p:nvSpPr>
          <p:cNvPr id="14" name="TextBox 13">
            <a:extLst>
              <a:ext uri="{FF2B5EF4-FFF2-40B4-BE49-F238E27FC236}">
                <a16:creationId xmlns:a16="http://schemas.microsoft.com/office/drawing/2014/main" id="{28DBB01B-769A-45A0-9B28-FAD7A1B06E5C}"/>
              </a:ext>
            </a:extLst>
          </p:cNvPr>
          <p:cNvSpPr txBox="1"/>
          <p:nvPr/>
        </p:nvSpPr>
        <p:spPr>
          <a:xfrm>
            <a:off x="643010" y="2595211"/>
            <a:ext cx="6138790" cy="523220"/>
          </a:xfrm>
          <a:prstGeom prst="rect">
            <a:avLst/>
          </a:prstGeom>
          <a:noFill/>
        </p:spPr>
        <p:txBody>
          <a:bodyPr wrap="square">
            <a:spAutoFit/>
          </a:bodyPr>
          <a:lstStyle/>
          <a:p>
            <a:pPr marL="0" marR="0">
              <a:spcBef>
                <a:spcPts val="0"/>
              </a:spcBef>
              <a:spcAft>
                <a:spcPts val="0"/>
              </a:spcAft>
              <a:tabLst>
                <a:tab pos="228600" algn="l"/>
                <a:tab pos="2743200" algn="l"/>
                <a:tab pos="2971800" algn="l"/>
              </a:tabLst>
            </a:pPr>
            <a:r>
              <a:rPr lang="en-US" sz="2800" b="1" dirty="0">
                <a:effectLst/>
                <a:latin typeface="Times New Roman" panose="02020603050405020304" pitchFamily="18" charset="0"/>
                <a:ea typeface="Times New Roman" panose="02020603050405020304" pitchFamily="18" charset="0"/>
              </a:rPr>
              <a:t>c. </a:t>
            </a:r>
            <a:r>
              <a:rPr lang="en-US" sz="2800" b="1" dirty="0" err="1">
                <a:effectLst/>
                <a:latin typeface="Times New Roman" panose="02020603050405020304" pitchFamily="18" charset="0"/>
                <a:ea typeface="Times New Roman" panose="02020603050405020304" pitchFamily="18" charset="0"/>
              </a:rPr>
              <a:t>Chế</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biến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theo</a:t>
            </a:r>
            <a:r>
              <a:rPr lang="en-US" sz="2800" b="1" dirty="0">
                <a:effectLst/>
                <a:latin typeface="Times New Roman" panose="02020603050405020304" pitchFamily="18" charset="0"/>
                <a:ea typeface="Times New Roman" panose="02020603050405020304" pitchFamily="18" charset="0"/>
              </a:rPr>
              <a:t> 1 </a:t>
            </a:r>
            <a:r>
              <a:rPr lang="en-US" sz="2800" b="1" dirty="0" err="1">
                <a:effectLst/>
                <a:latin typeface="Times New Roman" panose="02020603050405020304" pitchFamily="18" charset="0"/>
                <a:ea typeface="Times New Roman" panose="02020603050405020304" pitchFamily="18" charset="0"/>
              </a:rPr>
              <a:t>tỉ</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lệ</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thích</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hợp</a:t>
            </a:r>
            <a:endParaRPr lang="en-US" sz="2800" dirty="0">
              <a:effectLst/>
              <a:latin typeface="Times New Roman" panose="02020603050405020304" pitchFamily="18" charset="0"/>
              <a:ea typeface="Times New Roman" panose="02020603050405020304" pitchFamily="18" charset="0"/>
            </a:endParaRPr>
          </a:p>
        </p:txBody>
      </p:sp>
      <p:sp>
        <p:nvSpPr>
          <p:cNvPr id="16" name="TextBox 15">
            <a:extLst>
              <a:ext uri="{FF2B5EF4-FFF2-40B4-BE49-F238E27FC236}">
                <a16:creationId xmlns:a16="http://schemas.microsoft.com/office/drawing/2014/main" id="{524EFC67-4DC3-4790-B258-895E35D7992D}"/>
              </a:ext>
            </a:extLst>
          </p:cNvPr>
          <p:cNvSpPr txBox="1"/>
          <p:nvPr/>
        </p:nvSpPr>
        <p:spPr>
          <a:xfrm>
            <a:off x="643010" y="3267166"/>
            <a:ext cx="4572000" cy="523220"/>
          </a:xfrm>
          <a:prstGeom prst="rect">
            <a:avLst/>
          </a:prstGeom>
          <a:noFill/>
        </p:spPr>
        <p:txBody>
          <a:bodyPr wrap="square">
            <a:spAutoFit/>
          </a:bodyPr>
          <a:lstStyle/>
          <a:p>
            <a:r>
              <a:rPr lang="en-US" sz="2800" b="1" dirty="0">
                <a:effectLst/>
                <a:latin typeface="Times New Roman" panose="02020603050405020304" pitchFamily="18" charset="0"/>
                <a:ea typeface="Times New Roman" panose="02020603050405020304" pitchFamily="18" charset="0"/>
              </a:rPr>
              <a:t>d. </a:t>
            </a:r>
            <a:r>
              <a:rPr lang="en-US" sz="2800" b="1" dirty="0" err="1">
                <a:effectLst/>
                <a:latin typeface="Times New Roman" panose="02020603050405020304" pitchFamily="18" charset="0"/>
                <a:ea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rPr>
              <a:t> a </a:t>
            </a:r>
            <a:r>
              <a:rPr lang="en-US" sz="2800" b="1" dirty="0" err="1">
                <a:effectLst/>
                <a:latin typeface="Times New Roman" panose="02020603050405020304" pitchFamily="18" charset="0"/>
                <a:ea typeface="Times New Roman" panose="02020603050405020304" pitchFamily="18" charset="0"/>
              </a:rPr>
              <a:t>và</a:t>
            </a:r>
            <a:r>
              <a:rPr lang="en-US" sz="2800" b="1" dirty="0">
                <a:effectLst/>
                <a:latin typeface="Times New Roman" panose="02020603050405020304" pitchFamily="18" charset="0"/>
                <a:ea typeface="Times New Roman" panose="02020603050405020304" pitchFamily="18" charset="0"/>
              </a:rPr>
              <a:t> c </a:t>
            </a:r>
            <a:r>
              <a:rPr lang="en-US" sz="2800" b="1" dirty="0" err="1">
                <a:effectLst/>
                <a:latin typeface="Times New Roman" panose="02020603050405020304" pitchFamily="18" charset="0"/>
                <a:ea typeface="Times New Roman" panose="02020603050405020304" pitchFamily="18" charset="0"/>
              </a:rPr>
              <a:t>đúng</a:t>
            </a:r>
            <a:endParaRPr lang="en-US" sz="2800" dirty="0"/>
          </a:p>
        </p:txBody>
      </p:sp>
      <p:sp>
        <p:nvSpPr>
          <p:cNvPr id="17" name="TextBox 16">
            <a:extLst>
              <a:ext uri="{FF2B5EF4-FFF2-40B4-BE49-F238E27FC236}">
                <a16:creationId xmlns:a16="http://schemas.microsoft.com/office/drawing/2014/main" id="{B21D6EC7-3D30-43C5-BE31-4D1255DFBBD0}"/>
              </a:ext>
            </a:extLst>
          </p:cNvPr>
          <p:cNvSpPr txBox="1"/>
          <p:nvPr/>
        </p:nvSpPr>
        <p:spPr>
          <a:xfrm>
            <a:off x="4366112" y="3267166"/>
            <a:ext cx="1697795" cy="523220"/>
          </a:xfrm>
          <a:prstGeom prst="rect">
            <a:avLst/>
          </a:prstGeom>
          <a:noFill/>
        </p:spPr>
        <p:txBody>
          <a:bodyPr wrap="square" rtlCol="0">
            <a:spAutoFit/>
          </a:bodyPr>
          <a:lstStyle/>
          <a:p>
            <a:r>
              <a:rPr lang="en-US" sz="2800" b="1" dirty="0">
                <a:solidFill>
                  <a:srgbClr val="C00000"/>
                </a:solidFill>
              </a:rPr>
              <a:t>ĐÚNG</a:t>
            </a:r>
          </a:p>
        </p:txBody>
      </p:sp>
    </p:spTree>
    <p:extLst>
      <p:ext uri="{BB962C8B-B14F-4D97-AF65-F5344CB8AC3E}">
        <p14:creationId xmlns:p14="http://schemas.microsoft.com/office/powerpoint/2010/main" val="717795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arn(inVertical)">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barn(inVertical)">
                                      <p:cBhvr>
                                        <p:cTn id="28" dur="500"/>
                                        <p:tgtEl>
                                          <p:spTgt spid="16"/>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additive="base">
                                        <p:cTn id="33" dur="500" fill="hold"/>
                                        <p:tgtEl>
                                          <p:spTgt spid="17"/>
                                        </p:tgtEl>
                                        <p:attrNameLst>
                                          <p:attrName>ppt_x</p:attrName>
                                        </p:attrNameLst>
                                      </p:cBhvr>
                                      <p:tavLst>
                                        <p:tav tm="0">
                                          <p:val>
                                            <p:strVal val="#ppt_x"/>
                                          </p:val>
                                        </p:tav>
                                        <p:tav tm="100000">
                                          <p:val>
                                            <p:strVal val="#ppt_x"/>
                                          </p:val>
                                        </p:tav>
                                      </p:tavLst>
                                    </p:anim>
                                    <p:anim calcmode="lin" valueType="num">
                                      <p:cBhvr additive="base">
                                        <p:cTn id="3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2" grpId="0"/>
      <p:bldP spid="14" grpId="0"/>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3BBE2CC-DB96-4826-AE8D-D06D6147A9FC}"/>
              </a:ext>
            </a:extLst>
          </p:cNvPr>
          <p:cNvSpPr txBox="1"/>
          <p:nvPr/>
        </p:nvSpPr>
        <p:spPr>
          <a:xfrm>
            <a:off x="304800" y="139731"/>
            <a:ext cx="7620000" cy="1077218"/>
          </a:xfrm>
          <a:prstGeom prst="rect">
            <a:avLst/>
          </a:prstGeom>
          <a:noFill/>
        </p:spPr>
        <p:txBody>
          <a:bodyPr wrap="square">
            <a:spAutoFit/>
          </a:bodyPr>
          <a:lstStyle/>
          <a:p>
            <a:pPr marL="0" marR="0">
              <a:spcBef>
                <a:spcPts val="0"/>
              </a:spcBef>
              <a:spcAft>
                <a:spcPts val="0"/>
              </a:spcAft>
              <a:tabLst>
                <a:tab pos="228600" algn="l"/>
                <a:tab pos="2743200" algn="l"/>
                <a:tab pos="2971800" algn="l"/>
              </a:tabLst>
            </a:pPr>
            <a:r>
              <a:rPr lang="en-US" sz="3200" b="1" dirty="0">
                <a:effectLst/>
                <a:latin typeface="Times New Roman" panose="02020603050405020304" pitchFamily="18" charset="0"/>
                <a:ea typeface="Times New Roman" panose="02020603050405020304" pitchFamily="18" charset="0"/>
              </a:rPr>
              <a:t>3. </a:t>
            </a:r>
            <a:r>
              <a:rPr lang="en-US" sz="3200" b="1" dirty="0" err="1">
                <a:effectLst/>
                <a:latin typeface="Times New Roman" panose="02020603050405020304" pitchFamily="18" charset="0"/>
                <a:ea typeface="Times New Roman" panose="02020603050405020304" pitchFamily="18" charset="0"/>
              </a:rPr>
              <a:t>Thức</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ăn</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hỗn</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hợp</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giàu</a:t>
            </a:r>
            <a:r>
              <a:rPr lang="en-US" sz="3200" b="1" dirty="0">
                <a:effectLst/>
                <a:latin typeface="Times New Roman" panose="02020603050405020304" pitchFamily="18" charset="0"/>
                <a:ea typeface="Times New Roman" panose="02020603050405020304" pitchFamily="18" charset="0"/>
              </a:rPr>
              <a:t> 1 </a:t>
            </a:r>
            <a:r>
              <a:rPr lang="en-US" sz="3200" b="1" dirty="0" err="1">
                <a:effectLst/>
                <a:latin typeface="Times New Roman" panose="02020603050405020304" pitchFamily="18" charset="0"/>
                <a:ea typeface="Times New Roman" panose="02020603050405020304" pitchFamily="18" charset="0"/>
              </a:rPr>
              <a:t>nhóm</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chất</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dinh</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dưỡng</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nào</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đó</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gọi</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là</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thức</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ăn</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hỗn</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hợp</a:t>
            </a:r>
            <a:r>
              <a:rPr lang="en-US" sz="3200" b="1" dirty="0">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B04D51F5-6DB4-4192-BB97-FB65CC663F51}"/>
              </a:ext>
            </a:extLst>
          </p:cNvPr>
          <p:cNvSpPr txBox="1"/>
          <p:nvPr/>
        </p:nvSpPr>
        <p:spPr>
          <a:xfrm>
            <a:off x="457200" y="1600200"/>
            <a:ext cx="4572000" cy="523220"/>
          </a:xfrm>
          <a:prstGeom prst="rect">
            <a:avLst/>
          </a:prstGeom>
          <a:noFill/>
        </p:spPr>
        <p:txBody>
          <a:bodyPr wrap="square">
            <a:spAutoFit/>
          </a:bodyPr>
          <a:lstStyle/>
          <a:p>
            <a:r>
              <a:rPr lang="en-US" sz="2800" b="1" dirty="0">
                <a:effectLst/>
                <a:latin typeface="Times New Roman" panose="02020603050405020304" pitchFamily="18" charset="0"/>
                <a:ea typeface="Times New Roman" panose="02020603050405020304" pitchFamily="18" charset="0"/>
              </a:rPr>
              <a:t>	a. </a:t>
            </a:r>
            <a:r>
              <a:rPr lang="en-US" sz="2800" b="1" dirty="0" err="1">
                <a:effectLst/>
                <a:latin typeface="Times New Roman" panose="02020603050405020304" pitchFamily="18" charset="0"/>
                <a:ea typeface="Times New Roman" panose="02020603050405020304" pitchFamily="18" charset="0"/>
              </a:rPr>
              <a:t>Bổ</a:t>
            </a:r>
            <a:r>
              <a:rPr lang="en-US" sz="2800" b="1" dirty="0">
                <a:effectLst/>
                <a:latin typeface="Times New Roman" panose="02020603050405020304" pitchFamily="18" charset="0"/>
                <a:ea typeface="Times New Roman" panose="02020603050405020304" pitchFamily="18" charset="0"/>
              </a:rPr>
              <a:t> sung.</a:t>
            </a:r>
            <a:endParaRPr lang="en-US" sz="2800" dirty="0"/>
          </a:p>
        </p:txBody>
      </p:sp>
      <p:sp>
        <p:nvSpPr>
          <p:cNvPr id="11" name="TextBox 10">
            <a:extLst>
              <a:ext uri="{FF2B5EF4-FFF2-40B4-BE49-F238E27FC236}">
                <a16:creationId xmlns:a16="http://schemas.microsoft.com/office/drawing/2014/main" id="{DDF7DB37-08AE-4336-9D89-6060D12C338B}"/>
              </a:ext>
            </a:extLst>
          </p:cNvPr>
          <p:cNvSpPr txBox="1"/>
          <p:nvPr/>
        </p:nvSpPr>
        <p:spPr>
          <a:xfrm>
            <a:off x="1371600" y="2129135"/>
            <a:ext cx="4572000" cy="523220"/>
          </a:xfrm>
          <a:prstGeom prst="rect">
            <a:avLst/>
          </a:prstGeom>
          <a:noFill/>
        </p:spPr>
        <p:txBody>
          <a:bodyPr wrap="square">
            <a:spAutoFit/>
          </a:bodyPr>
          <a:lstStyle/>
          <a:p>
            <a:r>
              <a:rPr lang="en-US" sz="2800" b="1" dirty="0">
                <a:effectLst/>
                <a:latin typeface="Times New Roman" panose="02020603050405020304" pitchFamily="18" charset="0"/>
                <a:ea typeface="Times New Roman" panose="02020603050405020304" pitchFamily="18" charset="0"/>
              </a:rPr>
              <a:t>b. </a:t>
            </a:r>
            <a:r>
              <a:rPr lang="en-US" sz="2800" b="1" dirty="0" err="1">
                <a:effectLst/>
                <a:latin typeface="Times New Roman" panose="02020603050405020304" pitchFamily="18" charset="0"/>
                <a:ea typeface="Times New Roman" panose="02020603050405020304" pitchFamily="18" charset="0"/>
              </a:rPr>
              <a:t>Hoàn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chỉnh</a:t>
            </a:r>
            <a:endParaRPr lang="en-US" sz="2800" dirty="0"/>
          </a:p>
        </p:txBody>
      </p:sp>
      <p:sp>
        <p:nvSpPr>
          <p:cNvPr id="13" name="TextBox 12">
            <a:extLst>
              <a:ext uri="{FF2B5EF4-FFF2-40B4-BE49-F238E27FC236}">
                <a16:creationId xmlns:a16="http://schemas.microsoft.com/office/drawing/2014/main" id="{26C810C5-7521-477B-9D80-4DDE1725C240}"/>
              </a:ext>
            </a:extLst>
          </p:cNvPr>
          <p:cNvSpPr txBox="1"/>
          <p:nvPr/>
        </p:nvSpPr>
        <p:spPr>
          <a:xfrm>
            <a:off x="464234" y="2658070"/>
            <a:ext cx="4572000" cy="523220"/>
          </a:xfrm>
          <a:prstGeom prst="rect">
            <a:avLst/>
          </a:prstGeom>
          <a:noFill/>
        </p:spPr>
        <p:txBody>
          <a:bodyPr wrap="square">
            <a:spAutoFit/>
          </a:bodyPr>
          <a:lstStyle/>
          <a:p>
            <a:r>
              <a:rPr lang="en-US" sz="2800" b="1" dirty="0">
                <a:effectLst/>
                <a:latin typeface="Times New Roman" panose="02020603050405020304" pitchFamily="18" charset="0"/>
                <a:ea typeface="Times New Roman" panose="02020603050405020304" pitchFamily="18" charset="0"/>
              </a:rPr>
              <a:t>	c. </a:t>
            </a:r>
            <a:r>
              <a:rPr lang="en-US" sz="2800" b="1" dirty="0" err="1">
                <a:effectLst/>
                <a:latin typeface="Times New Roman" panose="02020603050405020304" pitchFamily="18" charset="0"/>
                <a:ea typeface="Times New Roman" panose="02020603050405020304" pitchFamily="18" charset="0"/>
              </a:rPr>
              <a:t>Tinh</a:t>
            </a:r>
            <a:r>
              <a:rPr lang="en-US" sz="2800" b="1" dirty="0">
                <a:effectLst/>
                <a:latin typeface="Times New Roman" panose="02020603050405020304" pitchFamily="18" charset="0"/>
                <a:ea typeface="Times New Roman" panose="02020603050405020304" pitchFamily="18" charset="0"/>
              </a:rPr>
              <a:t>. </a:t>
            </a:r>
            <a:endParaRPr lang="en-US" sz="2800" dirty="0"/>
          </a:p>
        </p:txBody>
      </p:sp>
      <p:sp>
        <p:nvSpPr>
          <p:cNvPr id="15" name="TextBox 14">
            <a:extLst>
              <a:ext uri="{FF2B5EF4-FFF2-40B4-BE49-F238E27FC236}">
                <a16:creationId xmlns:a16="http://schemas.microsoft.com/office/drawing/2014/main" id="{17E9A813-D556-4ADA-825B-C6119F9E324B}"/>
              </a:ext>
            </a:extLst>
          </p:cNvPr>
          <p:cNvSpPr txBox="1"/>
          <p:nvPr/>
        </p:nvSpPr>
        <p:spPr>
          <a:xfrm>
            <a:off x="1371600" y="3180644"/>
            <a:ext cx="4572000" cy="523220"/>
          </a:xfrm>
          <a:prstGeom prst="rect">
            <a:avLst/>
          </a:prstGeom>
          <a:noFill/>
        </p:spPr>
        <p:txBody>
          <a:bodyPr wrap="square">
            <a:spAutoFit/>
          </a:bodyPr>
          <a:lstStyle/>
          <a:p>
            <a:r>
              <a:rPr lang="en-US" sz="2800" b="1" dirty="0">
                <a:effectLst/>
                <a:latin typeface="Times New Roman" panose="02020603050405020304" pitchFamily="18" charset="0"/>
                <a:ea typeface="Times New Roman" panose="02020603050405020304" pitchFamily="18" charset="0"/>
              </a:rPr>
              <a:t>d. </a:t>
            </a:r>
            <a:r>
              <a:rPr lang="en-US" sz="2800" b="1" dirty="0" err="1">
                <a:effectLst/>
                <a:latin typeface="Times New Roman" panose="02020603050405020304" pitchFamily="18" charset="0"/>
                <a:ea typeface="Times New Roman" panose="02020603050405020304" pitchFamily="18" charset="0"/>
              </a:rPr>
              <a:t>Thô</a:t>
            </a:r>
            <a:r>
              <a:rPr lang="en-US" sz="2800" b="1" dirty="0">
                <a:effectLst/>
                <a:latin typeface="Times New Roman" panose="02020603050405020304" pitchFamily="18" charset="0"/>
                <a:ea typeface="Times New Roman" panose="02020603050405020304" pitchFamily="18" charset="0"/>
              </a:rPr>
              <a:t>.</a:t>
            </a:r>
            <a:endParaRPr lang="en-US" sz="2800" dirty="0"/>
          </a:p>
        </p:txBody>
      </p:sp>
      <p:sp>
        <p:nvSpPr>
          <p:cNvPr id="16" name="TextBox 15">
            <a:extLst>
              <a:ext uri="{FF2B5EF4-FFF2-40B4-BE49-F238E27FC236}">
                <a16:creationId xmlns:a16="http://schemas.microsoft.com/office/drawing/2014/main" id="{AB57439C-7E1B-44AD-BE5B-74A58E6D191A}"/>
              </a:ext>
            </a:extLst>
          </p:cNvPr>
          <p:cNvSpPr txBox="1"/>
          <p:nvPr/>
        </p:nvSpPr>
        <p:spPr>
          <a:xfrm>
            <a:off x="3276600" y="3192720"/>
            <a:ext cx="2057400" cy="523220"/>
          </a:xfrm>
          <a:prstGeom prst="rect">
            <a:avLst/>
          </a:prstGeom>
          <a:noFill/>
        </p:spPr>
        <p:txBody>
          <a:bodyPr wrap="square" rtlCol="0">
            <a:spAutoFit/>
          </a:bodyPr>
          <a:lstStyle/>
          <a:p>
            <a:r>
              <a:rPr lang="en-US" sz="2800" dirty="0">
                <a:solidFill>
                  <a:srgbClr val="C00000"/>
                </a:solidFill>
              </a:rPr>
              <a:t>ĐÚNG</a:t>
            </a:r>
          </a:p>
        </p:txBody>
      </p:sp>
    </p:spTree>
    <p:extLst>
      <p:ext uri="{BB962C8B-B14F-4D97-AF65-F5344CB8AC3E}">
        <p14:creationId xmlns:p14="http://schemas.microsoft.com/office/powerpoint/2010/main" val="366212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arn(inVertical)">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randombar(horizontal)">
                                      <p:cBhvr>
                                        <p:cTn id="21" dur="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down)">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1" grpId="0"/>
      <p:bldP spid="13" grpId="0"/>
      <p:bldP spid="15" grpId="0"/>
      <p:bldP spid="1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550</TotalTime>
  <Words>706</Words>
  <Application>Microsoft Office PowerPoint</Application>
  <PresentationFormat>On-screen Show (4:3)</PresentationFormat>
  <Paragraphs>52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Berlin Sans FB</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DELL</cp:lastModifiedBy>
  <cp:revision>26</cp:revision>
  <dcterms:created xsi:type="dcterms:W3CDTF">2021-09-07T10:39:12Z</dcterms:created>
  <dcterms:modified xsi:type="dcterms:W3CDTF">2021-09-17T09:50:41Z</dcterms:modified>
</cp:coreProperties>
</file>